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57" r:id="rId3"/>
    <p:sldId id="338" r:id="rId4"/>
    <p:sldId id="389" r:id="rId5"/>
    <p:sldId id="455" r:id="rId6"/>
    <p:sldId id="354" r:id="rId7"/>
    <p:sldId id="440" r:id="rId8"/>
    <p:sldId id="441" r:id="rId9"/>
    <p:sldId id="459" r:id="rId10"/>
    <p:sldId id="447" r:id="rId11"/>
    <p:sldId id="405" r:id="rId12"/>
    <p:sldId id="403" r:id="rId13"/>
    <p:sldId id="458" r:id="rId14"/>
    <p:sldId id="438" r:id="rId15"/>
    <p:sldId id="370" r:id="rId16"/>
    <p:sldId id="463" r:id="rId17"/>
    <p:sldId id="460" r:id="rId18"/>
    <p:sldId id="448" r:id="rId19"/>
    <p:sldId id="369" r:id="rId20"/>
    <p:sldId id="289" r:id="rId21"/>
    <p:sldId id="303" r:id="rId22"/>
    <p:sldId id="287" r:id="rId23"/>
    <p:sldId id="306" r:id="rId24"/>
    <p:sldId id="361" r:id="rId25"/>
    <p:sldId id="444" r:id="rId26"/>
    <p:sldId id="456" r:id="rId27"/>
    <p:sldId id="445" r:id="rId28"/>
    <p:sldId id="449" r:id="rId29"/>
    <p:sldId id="466" r:id="rId30"/>
    <p:sldId id="467" r:id="rId31"/>
    <p:sldId id="452" r:id="rId32"/>
    <p:sldId id="450" r:id="rId33"/>
    <p:sldId id="446" r:id="rId34"/>
    <p:sldId id="453" r:id="rId35"/>
    <p:sldId id="376" r:id="rId36"/>
    <p:sldId id="379" r:id="rId37"/>
    <p:sldId id="464" r:id="rId38"/>
    <p:sldId id="333" r:id="rId39"/>
    <p:sldId id="334" r:id="rId40"/>
    <p:sldId id="335" r:id="rId4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 Gill" initials="SG" lastIdx="5" clrIdx="0">
    <p:extLst>
      <p:ext uri="{19B8F6BF-5375-455C-9EA6-DF929625EA0E}">
        <p15:presenceInfo xmlns:p15="http://schemas.microsoft.com/office/powerpoint/2012/main" userId="S-1-5-21-38857442-2693285798-3636612711-153962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6670"/>
    <a:srgbClr val="6D3A5D"/>
    <a:srgbClr val="005E85"/>
    <a:srgbClr val="7A9C49"/>
    <a:srgbClr val="ECAA21"/>
    <a:srgbClr val="4F7F70"/>
    <a:srgbClr val="E28432"/>
    <a:srgbClr val="00ADBB"/>
    <a:srgbClr val="B8BE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750" autoAdjust="0"/>
    <p:restoredTop sz="60326" autoAdjust="0"/>
  </p:normalViewPr>
  <p:slideViewPr>
    <p:cSldViewPr>
      <p:cViewPr varScale="1">
        <p:scale>
          <a:sx n="69" d="100"/>
          <a:sy n="69" d="100"/>
        </p:scale>
        <p:origin x="2436"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CC751D-A063-4600-B468-5FCCEAE5BD94}" type="doc">
      <dgm:prSet loTypeId="urn:microsoft.com/office/officeart/2005/8/layout/radial1" loCatId="relationship" qsTypeId="urn:microsoft.com/office/officeart/2005/8/quickstyle/simple1" qsCatId="simple" csTypeId="urn:microsoft.com/office/officeart/2005/8/colors/colorful1" csCatId="colorful" phldr="1"/>
      <dgm:spPr/>
      <dgm:t>
        <a:bodyPr/>
        <a:lstStyle/>
        <a:p>
          <a:endParaRPr lang="en-CA"/>
        </a:p>
      </dgm:t>
    </dgm:pt>
    <dgm:pt modelId="{41982528-D827-4B44-B1B9-BD214483ECF6}">
      <dgm:prSet phldrT="[Text]" custT="1"/>
      <dgm:spPr/>
      <dgm:t>
        <a:bodyPr/>
        <a:lstStyle/>
        <a:p>
          <a:r>
            <a:rPr lang="en-US" sz="1400" b="0" dirty="0" smtClean="0"/>
            <a:t>Personal Benefit</a:t>
          </a:r>
          <a:endParaRPr lang="en-CA" sz="1400" b="0" dirty="0"/>
        </a:p>
      </dgm:t>
    </dgm:pt>
    <dgm:pt modelId="{1C010652-373C-48D4-BE71-55043E5614EA}" type="parTrans" cxnId="{2D0F5F5A-0A67-4618-B264-B5852F93BF0F}">
      <dgm:prSet/>
      <dgm:spPr/>
      <dgm:t>
        <a:bodyPr/>
        <a:lstStyle/>
        <a:p>
          <a:endParaRPr lang="en-CA"/>
        </a:p>
      </dgm:t>
    </dgm:pt>
    <dgm:pt modelId="{8B479B7A-5A26-458F-89F8-D4E21F485836}" type="sibTrans" cxnId="{2D0F5F5A-0A67-4618-B264-B5852F93BF0F}">
      <dgm:prSet/>
      <dgm:spPr/>
      <dgm:t>
        <a:bodyPr/>
        <a:lstStyle/>
        <a:p>
          <a:endParaRPr lang="en-CA"/>
        </a:p>
      </dgm:t>
    </dgm:pt>
    <dgm:pt modelId="{F645443A-EA6B-41C4-B309-F7829362BBE7}">
      <dgm:prSet custT="1"/>
      <dgm:spPr/>
      <dgm:t>
        <a:bodyPr/>
        <a:lstStyle/>
        <a:p>
          <a:r>
            <a:rPr lang="en-US" sz="1400" b="0" dirty="0" smtClean="0"/>
            <a:t>Social Connection</a:t>
          </a:r>
          <a:endParaRPr lang="en-CA" sz="1400" b="0" dirty="0"/>
        </a:p>
      </dgm:t>
    </dgm:pt>
    <dgm:pt modelId="{9290FE63-C7F6-4CE3-BB77-535F70AC4214}" type="parTrans" cxnId="{53EB36F1-2F35-4312-B5BD-996AB3499C0C}">
      <dgm:prSet/>
      <dgm:spPr/>
      <dgm:t>
        <a:bodyPr/>
        <a:lstStyle/>
        <a:p>
          <a:endParaRPr lang="en-CA"/>
        </a:p>
      </dgm:t>
    </dgm:pt>
    <dgm:pt modelId="{6351941B-162A-45B7-8467-A8A69B24B78D}" type="sibTrans" cxnId="{53EB36F1-2F35-4312-B5BD-996AB3499C0C}">
      <dgm:prSet/>
      <dgm:spPr/>
      <dgm:t>
        <a:bodyPr/>
        <a:lstStyle/>
        <a:p>
          <a:endParaRPr lang="en-CA"/>
        </a:p>
      </dgm:t>
    </dgm:pt>
    <dgm:pt modelId="{17CC3EEF-6E42-4818-9D7C-5808190F58FA}">
      <dgm:prSet custT="1"/>
      <dgm:spPr/>
      <dgm:t>
        <a:bodyPr/>
        <a:lstStyle/>
        <a:p>
          <a:r>
            <a:rPr lang="en-US" sz="1400" b="0" dirty="0" smtClean="0"/>
            <a:t>Loneliness</a:t>
          </a:r>
          <a:endParaRPr lang="en-CA" sz="1400" b="0" dirty="0"/>
        </a:p>
      </dgm:t>
    </dgm:pt>
    <dgm:pt modelId="{D6183FAD-A25F-4BC6-ADDC-45AD81374493}" type="parTrans" cxnId="{7ABE0881-FD48-425C-A665-F085D2B123E2}">
      <dgm:prSet/>
      <dgm:spPr/>
      <dgm:t>
        <a:bodyPr/>
        <a:lstStyle/>
        <a:p>
          <a:endParaRPr lang="en-CA"/>
        </a:p>
      </dgm:t>
    </dgm:pt>
    <dgm:pt modelId="{6695B984-F1AF-4C94-8496-709D217B6D9D}" type="sibTrans" cxnId="{7ABE0881-FD48-425C-A665-F085D2B123E2}">
      <dgm:prSet/>
      <dgm:spPr/>
      <dgm:t>
        <a:bodyPr/>
        <a:lstStyle/>
        <a:p>
          <a:endParaRPr lang="en-CA"/>
        </a:p>
      </dgm:t>
    </dgm:pt>
    <dgm:pt modelId="{9BF68773-0188-4969-B729-C936AF8ECCB5}">
      <dgm:prSet custT="1"/>
      <dgm:spPr/>
      <dgm:t>
        <a:bodyPr/>
        <a:lstStyle/>
        <a:p>
          <a:r>
            <a:rPr lang="en-US" sz="1400" b="0" dirty="0" smtClean="0"/>
            <a:t>Chronic Pain</a:t>
          </a:r>
          <a:endParaRPr lang="en-CA" sz="1400" b="0" dirty="0"/>
        </a:p>
      </dgm:t>
    </dgm:pt>
    <dgm:pt modelId="{685EFD54-140B-4D82-B623-3B645BA40998}" type="parTrans" cxnId="{2FB72921-E33C-48DA-A0A5-67A00DD13569}">
      <dgm:prSet/>
      <dgm:spPr/>
      <dgm:t>
        <a:bodyPr/>
        <a:lstStyle/>
        <a:p>
          <a:endParaRPr lang="en-CA"/>
        </a:p>
      </dgm:t>
    </dgm:pt>
    <dgm:pt modelId="{C3C01A2F-0E05-49D1-9983-A20DD5D1F3F5}" type="sibTrans" cxnId="{2FB72921-E33C-48DA-A0A5-67A00DD13569}">
      <dgm:prSet/>
      <dgm:spPr/>
      <dgm:t>
        <a:bodyPr/>
        <a:lstStyle/>
        <a:p>
          <a:endParaRPr lang="en-CA"/>
        </a:p>
      </dgm:t>
    </dgm:pt>
    <dgm:pt modelId="{A4AFF813-43D1-4B2A-B577-4747FA32B8A8}">
      <dgm:prSet custT="1"/>
      <dgm:spPr/>
      <dgm:t>
        <a:bodyPr/>
        <a:lstStyle/>
        <a:p>
          <a:r>
            <a:rPr lang="en-US" sz="1400" b="0" dirty="0" smtClean="0"/>
            <a:t>Prescribed Treatment</a:t>
          </a:r>
          <a:endParaRPr lang="en-CA" sz="1400" b="0" dirty="0"/>
        </a:p>
      </dgm:t>
    </dgm:pt>
    <dgm:pt modelId="{0767803A-894A-41AF-A6F9-018D77640AFF}" type="parTrans" cxnId="{7799B2C9-4FB6-4880-86D2-6BF91D4E752D}">
      <dgm:prSet/>
      <dgm:spPr/>
      <dgm:t>
        <a:bodyPr/>
        <a:lstStyle/>
        <a:p>
          <a:endParaRPr lang="en-CA"/>
        </a:p>
      </dgm:t>
    </dgm:pt>
    <dgm:pt modelId="{5CD0A9D7-C27A-4713-8458-2EC2EF861FD0}" type="sibTrans" cxnId="{7799B2C9-4FB6-4880-86D2-6BF91D4E752D}">
      <dgm:prSet/>
      <dgm:spPr/>
      <dgm:t>
        <a:bodyPr/>
        <a:lstStyle/>
        <a:p>
          <a:endParaRPr lang="en-CA"/>
        </a:p>
      </dgm:t>
    </dgm:pt>
    <dgm:pt modelId="{D618C1CB-625A-418C-B62D-C3CE37584BC8}">
      <dgm:prSet custT="1"/>
      <dgm:spPr/>
      <dgm:t>
        <a:bodyPr/>
        <a:lstStyle/>
        <a:p>
          <a:r>
            <a:rPr lang="en-US" sz="1400" b="0" dirty="0" smtClean="0"/>
            <a:t>Self-Medication</a:t>
          </a:r>
          <a:endParaRPr lang="en-CA" sz="1400" b="0" dirty="0"/>
        </a:p>
      </dgm:t>
    </dgm:pt>
    <dgm:pt modelId="{06FAD409-513A-40EC-B552-B9AD355F5324}" type="parTrans" cxnId="{13B132D2-231C-4134-93A4-256ED11D0A04}">
      <dgm:prSet/>
      <dgm:spPr/>
      <dgm:t>
        <a:bodyPr/>
        <a:lstStyle/>
        <a:p>
          <a:endParaRPr lang="en-CA"/>
        </a:p>
      </dgm:t>
    </dgm:pt>
    <dgm:pt modelId="{620C7FCA-C293-4B35-9323-E10B6EB5E257}" type="sibTrans" cxnId="{13B132D2-231C-4134-93A4-256ED11D0A04}">
      <dgm:prSet/>
      <dgm:spPr/>
      <dgm:t>
        <a:bodyPr/>
        <a:lstStyle/>
        <a:p>
          <a:endParaRPr lang="en-CA"/>
        </a:p>
      </dgm:t>
    </dgm:pt>
    <dgm:pt modelId="{7D9A8EA9-04F4-40CE-ADA4-91E963CD7CC4}">
      <dgm:prSet custT="1"/>
      <dgm:spPr/>
      <dgm:t>
        <a:bodyPr/>
        <a:lstStyle/>
        <a:p>
          <a:r>
            <a:rPr lang="en-US" sz="1400" b="0" dirty="0" smtClean="0"/>
            <a:t>Trauma</a:t>
          </a:r>
          <a:endParaRPr lang="en-CA" sz="1400" b="0" dirty="0"/>
        </a:p>
      </dgm:t>
    </dgm:pt>
    <dgm:pt modelId="{69197C3D-EAAF-4D55-B921-16CC58A9B5BE}" type="parTrans" cxnId="{D7CDE90C-19B7-400C-9FC9-B051663290FF}">
      <dgm:prSet/>
      <dgm:spPr/>
      <dgm:t>
        <a:bodyPr/>
        <a:lstStyle/>
        <a:p>
          <a:endParaRPr lang="en-CA"/>
        </a:p>
      </dgm:t>
    </dgm:pt>
    <dgm:pt modelId="{6795BAE5-7BDB-4623-8FDC-DEE3DE8DC2C7}" type="sibTrans" cxnId="{D7CDE90C-19B7-400C-9FC9-B051663290FF}">
      <dgm:prSet/>
      <dgm:spPr/>
      <dgm:t>
        <a:bodyPr/>
        <a:lstStyle/>
        <a:p>
          <a:endParaRPr lang="en-CA"/>
        </a:p>
      </dgm:t>
    </dgm:pt>
    <dgm:pt modelId="{AEE04DC6-4E80-4CB4-84A0-EFF5C8AF39F0}">
      <dgm:prSet custT="1"/>
      <dgm:spPr/>
      <dgm:t>
        <a:bodyPr/>
        <a:lstStyle/>
        <a:p>
          <a:r>
            <a:rPr lang="en-US" sz="1400" b="0" dirty="0" smtClean="0"/>
            <a:t>Availability</a:t>
          </a:r>
          <a:endParaRPr lang="en-CA" sz="1400" b="0" dirty="0"/>
        </a:p>
      </dgm:t>
    </dgm:pt>
    <dgm:pt modelId="{3B64486B-2F56-4F6B-BE77-3393370B6452}" type="parTrans" cxnId="{9B7FB02D-5C71-437E-A9F4-1CE86B6AA733}">
      <dgm:prSet/>
      <dgm:spPr/>
      <dgm:t>
        <a:bodyPr/>
        <a:lstStyle/>
        <a:p>
          <a:endParaRPr lang="en-CA"/>
        </a:p>
      </dgm:t>
    </dgm:pt>
    <dgm:pt modelId="{57E47B61-A64B-4752-9396-52F4AAA38754}" type="sibTrans" cxnId="{9B7FB02D-5C71-437E-A9F4-1CE86B6AA733}">
      <dgm:prSet/>
      <dgm:spPr/>
      <dgm:t>
        <a:bodyPr/>
        <a:lstStyle/>
        <a:p>
          <a:endParaRPr lang="en-CA"/>
        </a:p>
      </dgm:t>
    </dgm:pt>
    <dgm:pt modelId="{C469BFCE-8ED5-4A29-8F52-852ADCBDC59E}">
      <dgm:prSet custT="1"/>
      <dgm:spPr/>
      <dgm:t>
        <a:bodyPr/>
        <a:lstStyle/>
        <a:p>
          <a:r>
            <a:rPr lang="en-US" sz="1400" b="0" dirty="0" smtClean="0"/>
            <a:t>Peer Pressure</a:t>
          </a:r>
          <a:endParaRPr lang="en-CA" sz="1400" b="0" dirty="0"/>
        </a:p>
      </dgm:t>
    </dgm:pt>
    <dgm:pt modelId="{77EF7281-DDF7-48AA-977D-C7EB09BE40EA}" type="parTrans" cxnId="{660C1662-DA7E-4730-9CC4-6DC508C5C84D}">
      <dgm:prSet/>
      <dgm:spPr/>
      <dgm:t>
        <a:bodyPr/>
        <a:lstStyle/>
        <a:p>
          <a:endParaRPr lang="en-CA"/>
        </a:p>
      </dgm:t>
    </dgm:pt>
    <dgm:pt modelId="{959EC4BB-770E-4BB9-AADA-07C53DFE4878}" type="sibTrans" cxnId="{660C1662-DA7E-4730-9CC4-6DC508C5C84D}">
      <dgm:prSet/>
      <dgm:spPr/>
      <dgm:t>
        <a:bodyPr/>
        <a:lstStyle/>
        <a:p>
          <a:endParaRPr lang="en-CA"/>
        </a:p>
      </dgm:t>
    </dgm:pt>
    <dgm:pt modelId="{74A79D44-D2C5-401B-91FB-6362E19626DB}">
      <dgm:prSet custT="1"/>
      <dgm:spPr/>
      <dgm:t>
        <a:bodyPr/>
        <a:lstStyle/>
        <a:p>
          <a:r>
            <a:rPr lang="en-US" sz="1400" b="0" smtClean="0"/>
            <a:t>Self-Discovery</a:t>
          </a:r>
          <a:endParaRPr lang="en-CA" sz="1400" b="0" dirty="0"/>
        </a:p>
      </dgm:t>
    </dgm:pt>
    <dgm:pt modelId="{754C2F8C-2205-4196-A72F-224E723F98EA}" type="parTrans" cxnId="{97A2E259-8239-4A03-BF57-000EB9FC4762}">
      <dgm:prSet/>
      <dgm:spPr/>
      <dgm:t>
        <a:bodyPr/>
        <a:lstStyle/>
        <a:p>
          <a:endParaRPr lang="en-CA"/>
        </a:p>
      </dgm:t>
    </dgm:pt>
    <dgm:pt modelId="{E4ACE137-41AE-476B-9620-CD672005F262}" type="sibTrans" cxnId="{97A2E259-8239-4A03-BF57-000EB9FC4762}">
      <dgm:prSet/>
      <dgm:spPr/>
      <dgm:t>
        <a:bodyPr/>
        <a:lstStyle/>
        <a:p>
          <a:endParaRPr lang="en-CA"/>
        </a:p>
      </dgm:t>
    </dgm:pt>
    <dgm:pt modelId="{314D819D-079A-4463-B489-7439A05B0ED5}" type="pres">
      <dgm:prSet presAssocID="{89CC751D-A063-4600-B468-5FCCEAE5BD94}" presName="cycle" presStyleCnt="0">
        <dgm:presLayoutVars>
          <dgm:chMax val="1"/>
          <dgm:dir/>
          <dgm:animLvl val="ctr"/>
          <dgm:resizeHandles val="exact"/>
        </dgm:presLayoutVars>
      </dgm:prSet>
      <dgm:spPr/>
      <dgm:t>
        <a:bodyPr/>
        <a:lstStyle/>
        <a:p>
          <a:endParaRPr lang="en-CA"/>
        </a:p>
      </dgm:t>
    </dgm:pt>
    <dgm:pt modelId="{D6E34DBF-E245-454E-A114-DA9B4C452A75}" type="pres">
      <dgm:prSet presAssocID="{41982528-D827-4B44-B1B9-BD214483ECF6}" presName="centerShape" presStyleLbl="node0" presStyleIdx="0" presStyleCnt="1"/>
      <dgm:spPr/>
      <dgm:t>
        <a:bodyPr/>
        <a:lstStyle/>
        <a:p>
          <a:endParaRPr lang="en-CA"/>
        </a:p>
      </dgm:t>
    </dgm:pt>
    <dgm:pt modelId="{024D0313-C56D-4594-ADB0-01BAE65F7AFB}" type="pres">
      <dgm:prSet presAssocID="{3B64486B-2F56-4F6B-BE77-3393370B6452}" presName="Name9" presStyleLbl="parChTrans1D2" presStyleIdx="0" presStyleCnt="9"/>
      <dgm:spPr/>
      <dgm:t>
        <a:bodyPr/>
        <a:lstStyle/>
        <a:p>
          <a:endParaRPr lang="en-CA"/>
        </a:p>
      </dgm:t>
    </dgm:pt>
    <dgm:pt modelId="{85478255-284A-4DE1-A411-ABA23D3785FF}" type="pres">
      <dgm:prSet presAssocID="{3B64486B-2F56-4F6B-BE77-3393370B6452}" presName="connTx" presStyleLbl="parChTrans1D2" presStyleIdx="0" presStyleCnt="9"/>
      <dgm:spPr/>
      <dgm:t>
        <a:bodyPr/>
        <a:lstStyle/>
        <a:p>
          <a:endParaRPr lang="en-CA"/>
        </a:p>
      </dgm:t>
    </dgm:pt>
    <dgm:pt modelId="{8566876F-5CD6-4DF9-9649-03ADE5F875A0}" type="pres">
      <dgm:prSet presAssocID="{AEE04DC6-4E80-4CB4-84A0-EFF5C8AF39F0}" presName="node" presStyleLbl="node1" presStyleIdx="0" presStyleCnt="9">
        <dgm:presLayoutVars>
          <dgm:bulletEnabled val="1"/>
        </dgm:presLayoutVars>
      </dgm:prSet>
      <dgm:spPr/>
      <dgm:t>
        <a:bodyPr/>
        <a:lstStyle/>
        <a:p>
          <a:endParaRPr lang="en-CA"/>
        </a:p>
      </dgm:t>
    </dgm:pt>
    <dgm:pt modelId="{90E6E316-1B61-44A8-8302-7B1237B4574D}" type="pres">
      <dgm:prSet presAssocID="{754C2F8C-2205-4196-A72F-224E723F98EA}" presName="Name9" presStyleLbl="parChTrans1D2" presStyleIdx="1" presStyleCnt="9"/>
      <dgm:spPr/>
      <dgm:t>
        <a:bodyPr/>
        <a:lstStyle/>
        <a:p>
          <a:endParaRPr lang="en-CA"/>
        </a:p>
      </dgm:t>
    </dgm:pt>
    <dgm:pt modelId="{738A747C-627E-45A5-9C0D-07F2CEDA24E7}" type="pres">
      <dgm:prSet presAssocID="{754C2F8C-2205-4196-A72F-224E723F98EA}" presName="connTx" presStyleLbl="parChTrans1D2" presStyleIdx="1" presStyleCnt="9"/>
      <dgm:spPr/>
      <dgm:t>
        <a:bodyPr/>
        <a:lstStyle/>
        <a:p>
          <a:endParaRPr lang="en-CA"/>
        </a:p>
      </dgm:t>
    </dgm:pt>
    <dgm:pt modelId="{2E88D55B-620A-48D9-AB1E-D652BD3773D6}" type="pres">
      <dgm:prSet presAssocID="{74A79D44-D2C5-401B-91FB-6362E19626DB}" presName="node" presStyleLbl="node1" presStyleIdx="1" presStyleCnt="9">
        <dgm:presLayoutVars>
          <dgm:bulletEnabled val="1"/>
        </dgm:presLayoutVars>
      </dgm:prSet>
      <dgm:spPr/>
      <dgm:t>
        <a:bodyPr/>
        <a:lstStyle/>
        <a:p>
          <a:endParaRPr lang="en-CA"/>
        </a:p>
      </dgm:t>
    </dgm:pt>
    <dgm:pt modelId="{67692F3D-F5BC-4566-B415-A7BDCEF022EE}" type="pres">
      <dgm:prSet presAssocID="{77EF7281-DDF7-48AA-977D-C7EB09BE40EA}" presName="Name9" presStyleLbl="parChTrans1D2" presStyleIdx="2" presStyleCnt="9"/>
      <dgm:spPr/>
      <dgm:t>
        <a:bodyPr/>
        <a:lstStyle/>
        <a:p>
          <a:endParaRPr lang="en-CA"/>
        </a:p>
      </dgm:t>
    </dgm:pt>
    <dgm:pt modelId="{705BFB68-3017-4AB5-9C40-14A0DE1D5C12}" type="pres">
      <dgm:prSet presAssocID="{77EF7281-DDF7-48AA-977D-C7EB09BE40EA}" presName="connTx" presStyleLbl="parChTrans1D2" presStyleIdx="2" presStyleCnt="9"/>
      <dgm:spPr/>
      <dgm:t>
        <a:bodyPr/>
        <a:lstStyle/>
        <a:p>
          <a:endParaRPr lang="en-CA"/>
        </a:p>
      </dgm:t>
    </dgm:pt>
    <dgm:pt modelId="{4E9AC409-63CF-4C4E-A4E6-CC416F7F2121}" type="pres">
      <dgm:prSet presAssocID="{C469BFCE-8ED5-4A29-8F52-852ADCBDC59E}" presName="node" presStyleLbl="node1" presStyleIdx="2" presStyleCnt="9">
        <dgm:presLayoutVars>
          <dgm:bulletEnabled val="1"/>
        </dgm:presLayoutVars>
      </dgm:prSet>
      <dgm:spPr/>
      <dgm:t>
        <a:bodyPr/>
        <a:lstStyle/>
        <a:p>
          <a:endParaRPr lang="en-CA"/>
        </a:p>
      </dgm:t>
    </dgm:pt>
    <dgm:pt modelId="{FCA1BCF6-4DCD-4B9C-9901-FC543EEC16A9}" type="pres">
      <dgm:prSet presAssocID="{9290FE63-C7F6-4CE3-BB77-535F70AC4214}" presName="Name9" presStyleLbl="parChTrans1D2" presStyleIdx="3" presStyleCnt="9"/>
      <dgm:spPr/>
      <dgm:t>
        <a:bodyPr/>
        <a:lstStyle/>
        <a:p>
          <a:endParaRPr lang="en-CA"/>
        </a:p>
      </dgm:t>
    </dgm:pt>
    <dgm:pt modelId="{8E4803D3-5BA2-4CA1-AA7D-73ECA241F468}" type="pres">
      <dgm:prSet presAssocID="{9290FE63-C7F6-4CE3-BB77-535F70AC4214}" presName="connTx" presStyleLbl="parChTrans1D2" presStyleIdx="3" presStyleCnt="9"/>
      <dgm:spPr/>
      <dgm:t>
        <a:bodyPr/>
        <a:lstStyle/>
        <a:p>
          <a:endParaRPr lang="en-CA"/>
        </a:p>
      </dgm:t>
    </dgm:pt>
    <dgm:pt modelId="{9E1F8CDD-4C69-4EA6-A403-D651D8897DCE}" type="pres">
      <dgm:prSet presAssocID="{F645443A-EA6B-41C4-B309-F7829362BBE7}" presName="node" presStyleLbl="node1" presStyleIdx="3" presStyleCnt="9">
        <dgm:presLayoutVars>
          <dgm:bulletEnabled val="1"/>
        </dgm:presLayoutVars>
      </dgm:prSet>
      <dgm:spPr/>
      <dgm:t>
        <a:bodyPr/>
        <a:lstStyle/>
        <a:p>
          <a:endParaRPr lang="en-CA"/>
        </a:p>
      </dgm:t>
    </dgm:pt>
    <dgm:pt modelId="{D17B4CFD-0071-435D-B7A1-515E874E412C}" type="pres">
      <dgm:prSet presAssocID="{D6183FAD-A25F-4BC6-ADDC-45AD81374493}" presName="Name9" presStyleLbl="parChTrans1D2" presStyleIdx="4" presStyleCnt="9"/>
      <dgm:spPr/>
      <dgm:t>
        <a:bodyPr/>
        <a:lstStyle/>
        <a:p>
          <a:endParaRPr lang="en-CA"/>
        </a:p>
      </dgm:t>
    </dgm:pt>
    <dgm:pt modelId="{ADADCCF4-C908-4145-9770-10AB51095B4F}" type="pres">
      <dgm:prSet presAssocID="{D6183FAD-A25F-4BC6-ADDC-45AD81374493}" presName="connTx" presStyleLbl="parChTrans1D2" presStyleIdx="4" presStyleCnt="9"/>
      <dgm:spPr/>
      <dgm:t>
        <a:bodyPr/>
        <a:lstStyle/>
        <a:p>
          <a:endParaRPr lang="en-CA"/>
        </a:p>
      </dgm:t>
    </dgm:pt>
    <dgm:pt modelId="{F891EC76-CA90-43E2-BABE-4593FF6A4DF9}" type="pres">
      <dgm:prSet presAssocID="{17CC3EEF-6E42-4818-9D7C-5808190F58FA}" presName="node" presStyleLbl="node1" presStyleIdx="4" presStyleCnt="9">
        <dgm:presLayoutVars>
          <dgm:bulletEnabled val="1"/>
        </dgm:presLayoutVars>
      </dgm:prSet>
      <dgm:spPr/>
      <dgm:t>
        <a:bodyPr/>
        <a:lstStyle/>
        <a:p>
          <a:endParaRPr lang="en-CA"/>
        </a:p>
      </dgm:t>
    </dgm:pt>
    <dgm:pt modelId="{E3A0DC5B-D9A8-4611-B6AB-4DE82832746C}" type="pres">
      <dgm:prSet presAssocID="{685EFD54-140B-4D82-B623-3B645BA40998}" presName="Name9" presStyleLbl="parChTrans1D2" presStyleIdx="5" presStyleCnt="9"/>
      <dgm:spPr/>
      <dgm:t>
        <a:bodyPr/>
        <a:lstStyle/>
        <a:p>
          <a:endParaRPr lang="en-CA"/>
        </a:p>
      </dgm:t>
    </dgm:pt>
    <dgm:pt modelId="{251BF475-6A7A-4DC3-BF89-706769D0DABA}" type="pres">
      <dgm:prSet presAssocID="{685EFD54-140B-4D82-B623-3B645BA40998}" presName="connTx" presStyleLbl="parChTrans1D2" presStyleIdx="5" presStyleCnt="9"/>
      <dgm:spPr/>
      <dgm:t>
        <a:bodyPr/>
        <a:lstStyle/>
        <a:p>
          <a:endParaRPr lang="en-CA"/>
        </a:p>
      </dgm:t>
    </dgm:pt>
    <dgm:pt modelId="{C7C1E76A-1462-4BE3-9445-6532A30B2A38}" type="pres">
      <dgm:prSet presAssocID="{9BF68773-0188-4969-B729-C936AF8ECCB5}" presName="node" presStyleLbl="node1" presStyleIdx="5" presStyleCnt="9">
        <dgm:presLayoutVars>
          <dgm:bulletEnabled val="1"/>
        </dgm:presLayoutVars>
      </dgm:prSet>
      <dgm:spPr/>
      <dgm:t>
        <a:bodyPr/>
        <a:lstStyle/>
        <a:p>
          <a:endParaRPr lang="en-CA"/>
        </a:p>
      </dgm:t>
    </dgm:pt>
    <dgm:pt modelId="{734C853F-A640-4FE2-A966-D9228799131B}" type="pres">
      <dgm:prSet presAssocID="{0767803A-894A-41AF-A6F9-018D77640AFF}" presName="Name9" presStyleLbl="parChTrans1D2" presStyleIdx="6" presStyleCnt="9"/>
      <dgm:spPr/>
      <dgm:t>
        <a:bodyPr/>
        <a:lstStyle/>
        <a:p>
          <a:endParaRPr lang="en-CA"/>
        </a:p>
      </dgm:t>
    </dgm:pt>
    <dgm:pt modelId="{F0F93365-739E-4D6A-A249-0CAB1C311EFE}" type="pres">
      <dgm:prSet presAssocID="{0767803A-894A-41AF-A6F9-018D77640AFF}" presName="connTx" presStyleLbl="parChTrans1D2" presStyleIdx="6" presStyleCnt="9"/>
      <dgm:spPr/>
      <dgm:t>
        <a:bodyPr/>
        <a:lstStyle/>
        <a:p>
          <a:endParaRPr lang="en-CA"/>
        </a:p>
      </dgm:t>
    </dgm:pt>
    <dgm:pt modelId="{4D6B0E6A-DA35-4B12-9177-679348405406}" type="pres">
      <dgm:prSet presAssocID="{A4AFF813-43D1-4B2A-B577-4747FA32B8A8}" presName="node" presStyleLbl="node1" presStyleIdx="6" presStyleCnt="9">
        <dgm:presLayoutVars>
          <dgm:bulletEnabled val="1"/>
        </dgm:presLayoutVars>
      </dgm:prSet>
      <dgm:spPr/>
      <dgm:t>
        <a:bodyPr/>
        <a:lstStyle/>
        <a:p>
          <a:endParaRPr lang="en-CA"/>
        </a:p>
      </dgm:t>
    </dgm:pt>
    <dgm:pt modelId="{9FA50881-58E5-443D-B087-D472F6BAC2D0}" type="pres">
      <dgm:prSet presAssocID="{06FAD409-513A-40EC-B552-B9AD355F5324}" presName="Name9" presStyleLbl="parChTrans1D2" presStyleIdx="7" presStyleCnt="9"/>
      <dgm:spPr/>
      <dgm:t>
        <a:bodyPr/>
        <a:lstStyle/>
        <a:p>
          <a:endParaRPr lang="en-CA"/>
        </a:p>
      </dgm:t>
    </dgm:pt>
    <dgm:pt modelId="{6EEBAFB6-7CD5-46B9-B275-61ECC01D29C1}" type="pres">
      <dgm:prSet presAssocID="{06FAD409-513A-40EC-B552-B9AD355F5324}" presName="connTx" presStyleLbl="parChTrans1D2" presStyleIdx="7" presStyleCnt="9"/>
      <dgm:spPr/>
      <dgm:t>
        <a:bodyPr/>
        <a:lstStyle/>
        <a:p>
          <a:endParaRPr lang="en-CA"/>
        </a:p>
      </dgm:t>
    </dgm:pt>
    <dgm:pt modelId="{0B101B1D-0404-4D8F-B700-96A0B5E74551}" type="pres">
      <dgm:prSet presAssocID="{D618C1CB-625A-418C-B62D-C3CE37584BC8}" presName="node" presStyleLbl="node1" presStyleIdx="7" presStyleCnt="9">
        <dgm:presLayoutVars>
          <dgm:bulletEnabled val="1"/>
        </dgm:presLayoutVars>
      </dgm:prSet>
      <dgm:spPr/>
      <dgm:t>
        <a:bodyPr/>
        <a:lstStyle/>
        <a:p>
          <a:endParaRPr lang="en-CA"/>
        </a:p>
      </dgm:t>
    </dgm:pt>
    <dgm:pt modelId="{CF25E53F-0A64-471E-A19E-2C99C175A0BA}" type="pres">
      <dgm:prSet presAssocID="{69197C3D-EAAF-4D55-B921-16CC58A9B5BE}" presName="Name9" presStyleLbl="parChTrans1D2" presStyleIdx="8" presStyleCnt="9"/>
      <dgm:spPr/>
      <dgm:t>
        <a:bodyPr/>
        <a:lstStyle/>
        <a:p>
          <a:endParaRPr lang="en-CA"/>
        </a:p>
      </dgm:t>
    </dgm:pt>
    <dgm:pt modelId="{AA356E5C-46CF-4E36-9042-DE6BC61AEBB3}" type="pres">
      <dgm:prSet presAssocID="{69197C3D-EAAF-4D55-B921-16CC58A9B5BE}" presName="connTx" presStyleLbl="parChTrans1D2" presStyleIdx="8" presStyleCnt="9"/>
      <dgm:spPr/>
      <dgm:t>
        <a:bodyPr/>
        <a:lstStyle/>
        <a:p>
          <a:endParaRPr lang="en-CA"/>
        </a:p>
      </dgm:t>
    </dgm:pt>
    <dgm:pt modelId="{A812F399-5D0B-40CD-8C52-0091D8BA06DB}" type="pres">
      <dgm:prSet presAssocID="{7D9A8EA9-04F4-40CE-ADA4-91E963CD7CC4}" presName="node" presStyleLbl="node1" presStyleIdx="8" presStyleCnt="9">
        <dgm:presLayoutVars>
          <dgm:bulletEnabled val="1"/>
        </dgm:presLayoutVars>
      </dgm:prSet>
      <dgm:spPr/>
      <dgm:t>
        <a:bodyPr/>
        <a:lstStyle/>
        <a:p>
          <a:endParaRPr lang="en-CA"/>
        </a:p>
      </dgm:t>
    </dgm:pt>
  </dgm:ptLst>
  <dgm:cxnLst>
    <dgm:cxn modelId="{EB733A4B-E8A7-4BBD-874C-985E5AB7208E}" type="presOf" srcId="{AEE04DC6-4E80-4CB4-84A0-EFF5C8AF39F0}" destId="{8566876F-5CD6-4DF9-9649-03ADE5F875A0}" srcOrd="0" destOrd="0" presId="urn:microsoft.com/office/officeart/2005/8/layout/radial1"/>
    <dgm:cxn modelId="{954F04FE-D665-4840-AF6C-57031C22061F}" type="presOf" srcId="{0767803A-894A-41AF-A6F9-018D77640AFF}" destId="{F0F93365-739E-4D6A-A249-0CAB1C311EFE}" srcOrd="1" destOrd="0" presId="urn:microsoft.com/office/officeart/2005/8/layout/radial1"/>
    <dgm:cxn modelId="{2CF5602E-4251-4DE3-B317-D1A6CC98D70F}" type="presOf" srcId="{D618C1CB-625A-418C-B62D-C3CE37584BC8}" destId="{0B101B1D-0404-4D8F-B700-96A0B5E74551}" srcOrd="0" destOrd="0" presId="urn:microsoft.com/office/officeart/2005/8/layout/radial1"/>
    <dgm:cxn modelId="{9A3566EE-A5D2-45A0-A5EE-43BE735719AE}" type="presOf" srcId="{D6183FAD-A25F-4BC6-ADDC-45AD81374493}" destId="{D17B4CFD-0071-435D-B7A1-515E874E412C}" srcOrd="0" destOrd="0" presId="urn:microsoft.com/office/officeart/2005/8/layout/radial1"/>
    <dgm:cxn modelId="{2D0F5F5A-0A67-4618-B264-B5852F93BF0F}" srcId="{89CC751D-A063-4600-B468-5FCCEAE5BD94}" destId="{41982528-D827-4B44-B1B9-BD214483ECF6}" srcOrd="0" destOrd="0" parTransId="{1C010652-373C-48D4-BE71-55043E5614EA}" sibTransId="{8B479B7A-5A26-458F-89F8-D4E21F485836}"/>
    <dgm:cxn modelId="{C04290A8-244D-4342-B161-6F22C9735147}" type="presOf" srcId="{41982528-D827-4B44-B1B9-BD214483ECF6}" destId="{D6E34DBF-E245-454E-A114-DA9B4C452A75}" srcOrd="0" destOrd="0" presId="urn:microsoft.com/office/officeart/2005/8/layout/radial1"/>
    <dgm:cxn modelId="{9B7FB02D-5C71-437E-A9F4-1CE86B6AA733}" srcId="{41982528-D827-4B44-B1B9-BD214483ECF6}" destId="{AEE04DC6-4E80-4CB4-84A0-EFF5C8AF39F0}" srcOrd="0" destOrd="0" parTransId="{3B64486B-2F56-4F6B-BE77-3393370B6452}" sibTransId="{57E47B61-A64B-4752-9396-52F4AAA38754}"/>
    <dgm:cxn modelId="{13B132D2-231C-4134-93A4-256ED11D0A04}" srcId="{41982528-D827-4B44-B1B9-BD214483ECF6}" destId="{D618C1CB-625A-418C-B62D-C3CE37584BC8}" srcOrd="7" destOrd="0" parTransId="{06FAD409-513A-40EC-B552-B9AD355F5324}" sibTransId="{620C7FCA-C293-4B35-9323-E10B6EB5E257}"/>
    <dgm:cxn modelId="{0131985F-F6A4-4720-A669-64F7020EE036}" type="presOf" srcId="{685EFD54-140B-4D82-B623-3B645BA40998}" destId="{251BF475-6A7A-4DC3-BF89-706769D0DABA}" srcOrd="1" destOrd="0" presId="urn:microsoft.com/office/officeart/2005/8/layout/radial1"/>
    <dgm:cxn modelId="{7799B2C9-4FB6-4880-86D2-6BF91D4E752D}" srcId="{41982528-D827-4B44-B1B9-BD214483ECF6}" destId="{A4AFF813-43D1-4B2A-B577-4747FA32B8A8}" srcOrd="6" destOrd="0" parTransId="{0767803A-894A-41AF-A6F9-018D77640AFF}" sibTransId="{5CD0A9D7-C27A-4713-8458-2EC2EF861FD0}"/>
    <dgm:cxn modelId="{97A2E259-8239-4A03-BF57-000EB9FC4762}" srcId="{41982528-D827-4B44-B1B9-BD214483ECF6}" destId="{74A79D44-D2C5-401B-91FB-6362E19626DB}" srcOrd="1" destOrd="0" parTransId="{754C2F8C-2205-4196-A72F-224E723F98EA}" sibTransId="{E4ACE137-41AE-476B-9620-CD672005F262}"/>
    <dgm:cxn modelId="{AACC37FB-A95E-4C91-A0A4-9D714B54C72A}" type="presOf" srcId="{C469BFCE-8ED5-4A29-8F52-852ADCBDC59E}" destId="{4E9AC409-63CF-4C4E-A4E6-CC416F7F2121}" srcOrd="0" destOrd="0" presId="urn:microsoft.com/office/officeart/2005/8/layout/radial1"/>
    <dgm:cxn modelId="{7ABE0881-FD48-425C-A665-F085D2B123E2}" srcId="{41982528-D827-4B44-B1B9-BD214483ECF6}" destId="{17CC3EEF-6E42-4818-9D7C-5808190F58FA}" srcOrd="4" destOrd="0" parTransId="{D6183FAD-A25F-4BC6-ADDC-45AD81374493}" sibTransId="{6695B984-F1AF-4C94-8496-709D217B6D9D}"/>
    <dgm:cxn modelId="{22ABEB02-9E04-4770-8FBF-C0147B9F09E6}" type="presOf" srcId="{7D9A8EA9-04F4-40CE-ADA4-91E963CD7CC4}" destId="{A812F399-5D0B-40CD-8C52-0091D8BA06DB}" srcOrd="0" destOrd="0" presId="urn:microsoft.com/office/officeart/2005/8/layout/radial1"/>
    <dgm:cxn modelId="{C10EE0F6-5890-4766-8E62-961017E582E3}" type="presOf" srcId="{3B64486B-2F56-4F6B-BE77-3393370B6452}" destId="{85478255-284A-4DE1-A411-ABA23D3785FF}" srcOrd="1" destOrd="0" presId="urn:microsoft.com/office/officeart/2005/8/layout/radial1"/>
    <dgm:cxn modelId="{2FB72921-E33C-48DA-A0A5-67A00DD13569}" srcId="{41982528-D827-4B44-B1B9-BD214483ECF6}" destId="{9BF68773-0188-4969-B729-C936AF8ECCB5}" srcOrd="5" destOrd="0" parTransId="{685EFD54-140B-4D82-B623-3B645BA40998}" sibTransId="{C3C01A2F-0E05-49D1-9983-A20DD5D1F3F5}"/>
    <dgm:cxn modelId="{EBF92C14-A7D5-40B0-B06F-9900DEC986C3}" type="presOf" srcId="{F645443A-EA6B-41C4-B309-F7829362BBE7}" destId="{9E1F8CDD-4C69-4EA6-A403-D651D8897DCE}" srcOrd="0" destOrd="0" presId="urn:microsoft.com/office/officeart/2005/8/layout/radial1"/>
    <dgm:cxn modelId="{E8636E09-CCF4-4619-A277-18CF13BEF87B}" type="presOf" srcId="{3B64486B-2F56-4F6B-BE77-3393370B6452}" destId="{024D0313-C56D-4594-ADB0-01BAE65F7AFB}" srcOrd="0" destOrd="0" presId="urn:microsoft.com/office/officeart/2005/8/layout/radial1"/>
    <dgm:cxn modelId="{D19D52AC-C4EB-4B5B-A0C5-419C6086CD14}" type="presOf" srcId="{9BF68773-0188-4969-B729-C936AF8ECCB5}" destId="{C7C1E76A-1462-4BE3-9445-6532A30B2A38}" srcOrd="0" destOrd="0" presId="urn:microsoft.com/office/officeart/2005/8/layout/radial1"/>
    <dgm:cxn modelId="{660C1662-DA7E-4730-9CC4-6DC508C5C84D}" srcId="{41982528-D827-4B44-B1B9-BD214483ECF6}" destId="{C469BFCE-8ED5-4A29-8F52-852ADCBDC59E}" srcOrd="2" destOrd="0" parTransId="{77EF7281-DDF7-48AA-977D-C7EB09BE40EA}" sibTransId="{959EC4BB-770E-4BB9-AADA-07C53DFE4878}"/>
    <dgm:cxn modelId="{B22CC4FE-DC19-4F61-9C7F-79EF3BF6BFAB}" type="presOf" srcId="{D6183FAD-A25F-4BC6-ADDC-45AD81374493}" destId="{ADADCCF4-C908-4145-9770-10AB51095B4F}" srcOrd="1" destOrd="0" presId="urn:microsoft.com/office/officeart/2005/8/layout/radial1"/>
    <dgm:cxn modelId="{D7CDE90C-19B7-400C-9FC9-B051663290FF}" srcId="{41982528-D827-4B44-B1B9-BD214483ECF6}" destId="{7D9A8EA9-04F4-40CE-ADA4-91E963CD7CC4}" srcOrd="8" destOrd="0" parTransId="{69197C3D-EAAF-4D55-B921-16CC58A9B5BE}" sibTransId="{6795BAE5-7BDB-4623-8FDC-DEE3DE8DC2C7}"/>
    <dgm:cxn modelId="{78BA130E-3C10-47CA-8F62-B510AF2CEC5F}" type="presOf" srcId="{77EF7281-DDF7-48AA-977D-C7EB09BE40EA}" destId="{705BFB68-3017-4AB5-9C40-14A0DE1D5C12}" srcOrd="1" destOrd="0" presId="urn:microsoft.com/office/officeart/2005/8/layout/radial1"/>
    <dgm:cxn modelId="{A7EF70A2-CA20-46AC-9478-F5CAF1562B8A}" type="presOf" srcId="{0767803A-894A-41AF-A6F9-018D77640AFF}" destId="{734C853F-A640-4FE2-A966-D9228799131B}" srcOrd="0" destOrd="0" presId="urn:microsoft.com/office/officeart/2005/8/layout/radial1"/>
    <dgm:cxn modelId="{462D1965-CCFA-4826-98FA-038408DCF1A2}" type="presOf" srcId="{89CC751D-A063-4600-B468-5FCCEAE5BD94}" destId="{314D819D-079A-4463-B489-7439A05B0ED5}" srcOrd="0" destOrd="0" presId="urn:microsoft.com/office/officeart/2005/8/layout/radial1"/>
    <dgm:cxn modelId="{43ED34F4-3E6B-4A77-8797-E8D6DAC63512}" type="presOf" srcId="{685EFD54-140B-4D82-B623-3B645BA40998}" destId="{E3A0DC5B-D9A8-4611-B6AB-4DE82832746C}" srcOrd="0" destOrd="0" presId="urn:microsoft.com/office/officeart/2005/8/layout/radial1"/>
    <dgm:cxn modelId="{CDC27480-7709-4FB0-8B10-6903D1FBFDA3}" type="presOf" srcId="{9290FE63-C7F6-4CE3-BB77-535F70AC4214}" destId="{FCA1BCF6-4DCD-4B9C-9901-FC543EEC16A9}" srcOrd="0" destOrd="0" presId="urn:microsoft.com/office/officeart/2005/8/layout/radial1"/>
    <dgm:cxn modelId="{066B70F8-D411-4ED9-AB74-A7EF51FA3590}" type="presOf" srcId="{69197C3D-EAAF-4D55-B921-16CC58A9B5BE}" destId="{CF25E53F-0A64-471E-A19E-2C99C175A0BA}" srcOrd="0" destOrd="0" presId="urn:microsoft.com/office/officeart/2005/8/layout/radial1"/>
    <dgm:cxn modelId="{7BC97B14-B4B0-40DB-BDB5-06E40AD2835D}" type="presOf" srcId="{A4AFF813-43D1-4B2A-B577-4747FA32B8A8}" destId="{4D6B0E6A-DA35-4B12-9177-679348405406}" srcOrd="0" destOrd="0" presId="urn:microsoft.com/office/officeart/2005/8/layout/radial1"/>
    <dgm:cxn modelId="{2D74B9DA-6A76-4D6D-9F43-06239C9DF0B4}" type="presOf" srcId="{17CC3EEF-6E42-4818-9D7C-5808190F58FA}" destId="{F891EC76-CA90-43E2-BABE-4593FF6A4DF9}" srcOrd="0" destOrd="0" presId="urn:microsoft.com/office/officeart/2005/8/layout/radial1"/>
    <dgm:cxn modelId="{ED7877D9-A84D-4D53-8ACF-6215ACF851C9}" type="presOf" srcId="{77EF7281-DDF7-48AA-977D-C7EB09BE40EA}" destId="{67692F3D-F5BC-4566-B415-A7BDCEF022EE}" srcOrd="0" destOrd="0" presId="urn:microsoft.com/office/officeart/2005/8/layout/radial1"/>
    <dgm:cxn modelId="{53EB36F1-2F35-4312-B5BD-996AB3499C0C}" srcId="{41982528-D827-4B44-B1B9-BD214483ECF6}" destId="{F645443A-EA6B-41C4-B309-F7829362BBE7}" srcOrd="3" destOrd="0" parTransId="{9290FE63-C7F6-4CE3-BB77-535F70AC4214}" sibTransId="{6351941B-162A-45B7-8467-A8A69B24B78D}"/>
    <dgm:cxn modelId="{D17CC952-685A-4AE7-AEF0-12CCC110E04E}" type="presOf" srcId="{9290FE63-C7F6-4CE3-BB77-535F70AC4214}" destId="{8E4803D3-5BA2-4CA1-AA7D-73ECA241F468}" srcOrd="1" destOrd="0" presId="urn:microsoft.com/office/officeart/2005/8/layout/radial1"/>
    <dgm:cxn modelId="{A9686A57-B347-4B19-8E0C-ECAB759A207F}" type="presOf" srcId="{69197C3D-EAAF-4D55-B921-16CC58A9B5BE}" destId="{AA356E5C-46CF-4E36-9042-DE6BC61AEBB3}" srcOrd="1" destOrd="0" presId="urn:microsoft.com/office/officeart/2005/8/layout/radial1"/>
    <dgm:cxn modelId="{B526E035-DC3F-4238-92DD-66A0B9CEDB7C}" type="presOf" srcId="{06FAD409-513A-40EC-B552-B9AD355F5324}" destId="{6EEBAFB6-7CD5-46B9-B275-61ECC01D29C1}" srcOrd="1" destOrd="0" presId="urn:microsoft.com/office/officeart/2005/8/layout/radial1"/>
    <dgm:cxn modelId="{2EDE7C84-178C-4F77-A5D3-C8B2FCDB4536}" type="presOf" srcId="{74A79D44-D2C5-401B-91FB-6362E19626DB}" destId="{2E88D55B-620A-48D9-AB1E-D652BD3773D6}" srcOrd="0" destOrd="0" presId="urn:microsoft.com/office/officeart/2005/8/layout/radial1"/>
    <dgm:cxn modelId="{CD770B37-F721-4660-945C-6F1ABB1048C6}" type="presOf" srcId="{06FAD409-513A-40EC-B552-B9AD355F5324}" destId="{9FA50881-58E5-443D-B087-D472F6BAC2D0}" srcOrd="0" destOrd="0" presId="urn:microsoft.com/office/officeart/2005/8/layout/radial1"/>
    <dgm:cxn modelId="{CF3B6C44-12F9-4190-A2A7-46854B69867D}" type="presOf" srcId="{754C2F8C-2205-4196-A72F-224E723F98EA}" destId="{90E6E316-1B61-44A8-8302-7B1237B4574D}" srcOrd="0" destOrd="0" presId="urn:microsoft.com/office/officeart/2005/8/layout/radial1"/>
    <dgm:cxn modelId="{2585C9AB-498C-41BC-876B-E1C8B634B9E1}" type="presOf" srcId="{754C2F8C-2205-4196-A72F-224E723F98EA}" destId="{738A747C-627E-45A5-9C0D-07F2CEDA24E7}" srcOrd="1" destOrd="0" presId="urn:microsoft.com/office/officeart/2005/8/layout/radial1"/>
    <dgm:cxn modelId="{42B25D05-3ECF-4B09-8188-30703B5C13F8}" type="presParOf" srcId="{314D819D-079A-4463-B489-7439A05B0ED5}" destId="{D6E34DBF-E245-454E-A114-DA9B4C452A75}" srcOrd="0" destOrd="0" presId="urn:microsoft.com/office/officeart/2005/8/layout/radial1"/>
    <dgm:cxn modelId="{FCBCAFA7-9F59-4C63-9229-58B738C4BE97}" type="presParOf" srcId="{314D819D-079A-4463-B489-7439A05B0ED5}" destId="{024D0313-C56D-4594-ADB0-01BAE65F7AFB}" srcOrd="1" destOrd="0" presId="urn:microsoft.com/office/officeart/2005/8/layout/radial1"/>
    <dgm:cxn modelId="{78053BC3-A3D2-46A4-8DF5-F022984FB8F8}" type="presParOf" srcId="{024D0313-C56D-4594-ADB0-01BAE65F7AFB}" destId="{85478255-284A-4DE1-A411-ABA23D3785FF}" srcOrd="0" destOrd="0" presId="urn:microsoft.com/office/officeart/2005/8/layout/radial1"/>
    <dgm:cxn modelId="{DF6972D5-6BDC-4BB7-8534-5CD65A887339}" type="presParOf" srcId="{314D819D-079A-4463-B489-7439A05B0ED5}" destId="{8566876F-5CD6-4DF9-9649-03ADE5F875A0}" srcOrd="2" destOrd="0" presId="urn:microsoft.com/office/officeart/2005/8/layout/radial1"/>
    <dgm:cxn modelId="{6B97E2EC-A609-40D7-A23A-4938D2AECBC1}" type="presParOf" srcId="{314D819D-079A-4463-B489-7439A05B0ED5}" destId="{90E6E316-1B61-44A8-8302-7B1237B4574D}" srcOrd="3" destOrd="0" presId="urn:microsoft.com/office/officeart/2005/8/layout/radial1"/>
    <dgm:cxn modelId="{0C7C0269-A3C8-4393-9D9B-6E3827CE5782}" type="presParOf" srcId="{90E6E316-1B61-44A8-8302-7B1237B4574D}" destId="{738A747C-627E-45A5-9C0D-07F2CEDA24E7}" srcOrd="0" destOrd="0" presId="urn:microsoft.com/office/officeart/2005/8/layout/radial1"/>
    <dgm:cxn modelId="{2805B1B4-1E0A-42BC-BF60-B564CFB0B7AC}" type="presParOf" srcId="{314D819D-079A-4463-B489-7439A05B0ED5}" destId="{2E88D55B-620A-48D9-AB1E-D652BD3773D6}" srcOrd="4" destOrd="0" presId="urn:microsoft.com/office/officeart/2005/8/layout/radial1"/>
    <dgm:cxn modelId="{D40881FB-B38A-4072-9170-53C0F0B5C64A}" type="presParOf" srcId="{314D819D-079A-4463-B489-7439A05B0ED5}" destId="{67692F3D-F5BC-4566-B415-A7BDCEF022EE}" srcOrd="5" destOrd="0" presId="urn:microsoft.com/office/officeart/2005/8/layout/radial1"/>
    <dgm:cxn modelId="{D1BE6FF9-02A6-4641-A683-75A190D42A8A}" type="presParOf" srcId="{67692F3D-F5BC-4566-B415-A7BDCEF022EE}" destId="{705BFB68-3017-4AB5-9C40-14A0DE1D5C12}" srcOrd="0" destOrd="0" presId="urn:microsoft.com/office/officeart/2005/8/layout/radial1"/>
    <dgm:cxn modelId="{AE328599-5DF1-4E47-B862-7440F8613FD2}" type="presParOf" srcId="{314D819D-079A-4463-B489-7439A05B0ED5}" destId="{4E9AC409-63CF-4C4E-A4E6-CC416F7F2121}" srcOrd="6" destOrd="0" presId="urn:microsoft.com/office/officeart/2005/8/layout/radial1"/>
    <dgm:cxn modelId="{E9FD3DF9-DBE7-4762-AB79-DD385DFE6204}" type="presParOf" srcId="{314D819D-079A-4463-B489-7439A05B0ED5}" destId="{FCA1BCF6-4DCD-4B9C-9901-FC543EEC16A9}" srcOrd="7" destOrd="0" presId="urn:microsoft.com/office/officeart/2005/8/layout/radial1"/>
    <dgm:cxn modelId="{3FDBA157-674F-42D6-8F6F-2581863FE3DD}" type="presParOf" srcId="{FCA1BCF6-4DCD-4B9C-9901-FC543EEC16A9}" destId="{8E4803D3-5BA2-4CA1-AA7D-73ECA241F468}" srcOrd="0" destOrd="0" presId="urn:microsoft.com/office/officeart/2005/8/layout/radial1"/>
    <dgm:cxn modelId="{B4191627-19E6-4C42-9201-570C19EBC549}" type="presParOf" srcId="{314D819D-079A-4463-B489-7439A05B0ED5}" destId="{9E1F8CDD-4C69-4EA6-A403-D651D8897DCE}" srcOrd="8" destOrd="0" presId="urn:microsoft.com/office/officeart/2005/8/layout/radial1"/>
    <dgm:cxn modelId="{AC632A18-8F31-46A9-84CE-A00ADF727474}" type="presParOf" srcId="{314D819D-079A-4463-B489-7439A05B0ED5}" destId="{D17B4CFD-0071-435D-B7A1-515E874E412C}" srcOrd="9" destOrd="0" presId="urn:microsoft.com/office/officeart/2005/8/layout/radial1"/>
    <dgm:cxn modelId="{1CC6D34D-0581-4BF1-A64C-852B40C0CF7A}" type="presParOf" srcId="{D17B4CFD-0071-435D-B7A1-515E874E412C}" destId="{ADADCCF4-C908-4145-9770-10AB51095B4F}" srcOrd="0" destOrd="0" presId="urn:microsoft.com/office/officeart/2005/8/layout/radial1"/>
    <dgm:cxn modelId="{95DA1523-0091-4BB6-A1DE-6F3A5582DE5B}" type="presParOf" srcId="{314D819D-079A-4463-B489-7439A05B0ED5}" destId="{F891EC76-CA90-43E2-BABE-4593FF6A4DF9}" srcOrd="10" destOrd="0" presId="urn:microsoft.com/office/officeart/2005/8/layout/radial1"/>
    <dgm:cxn modelId="{40F869A2-C638-4694-9356-1C6CE10F9B61}" type="presParOf" srcId="{314D819D-079A-4463-B489-7439A05B0ED5}" destId="{E3A0DC5B-D9A8-4611-B6AB-4DE82832746C}" srcOrd="11" destOrd="0" presId="urn:microsoft.com/office/officeart/2005/8/layout/radial1"/>
    <dgm:cxn modelId="{0764B491-B665-442E-A6BF-5C8C3A147719}" type="presParOf" srcId="{E3A0DC5B-D9A8-4611-B6AB-4DE82832746C}" destId="{251BF475-6A7A-4DC3-BF89-706769D0DABA}" srcOrd="0" destOrd="0" presId="urn:microsoft.com/office/officeart/2005/8/layout/radial1"/>
    <dgm:cxn modelId="{95A9293C-FA7E-4D4A-9BAA-6C23D61471AF}" type="presParOf" srcId="{314D819D-079A-4463-B489-7439A05B0ED5}" destId="{C7C1E76A-1462-4BE3-9445-6532A30B2A38}" srcOrd="12" destOrd="0" presId="urn:microsoft.com/office/officeart/2005/8/layout/radial1"/>
    <dgm:cxn modelId="{1828B938-FA5F-46C9-AB78-436FF5BECC6D}" type="presParOf" srcId="{314D819D-079A-4463-B489-7439A05B0ED5}" destId="{734C853F-A640-4FE2-A966-D9228799131B}" srcOrd="13" destOrd="0" presId="urn:microsoft.com/office/officeart/2005/8/layout/radial1"/>
    <dgm:cxn modelId="{B166FF66-EB43-48E6-8A8B-93F4D6E30AA5}" type="presParOf" srcId="{734C853F-A640-4FE2-A966-D9228799131B}" destId="{F0F93365-739E-4D6A-A249-0CAB1C311EFE}" srcOrd="0" destOrd="0" presId="urn:microsoft.com/office/officeart/2005/8/layout/radial1"/>
    <dgm:cxn modelId="{9B69A3A9-6F34-4864-9AE4-C12CD6667D2E}" type="presParOf" srcId="{314D819D-079A-4463-B489-7439A05B0ED5}" destId="{4D6B0E6A-DA35-4B12-9177-679348405406}" srcOrd="14" destOrd="0" presId="urn:microsoft.com/office/officeart/2005/8/layout/radial1"/>
    <dgm:cxn modelId="{70071B83-FC60-4C84-A4E3-6A2B54710244}" type="presParOf" srcId="{314D819D-079A-4463-B489-7439A05B0ED5}" destId="{9FA50881-58E5-443D-B087-D472F6BAC2D0}" srcOrd="15" destOrd="0" presId="urn:microsoft.com/office/officeart/2005/8/layout/radial1"/>
    <dgm:cxn modelId="{03475E67-A972-456C-838A-C2D1E681ABD3}" type="presParOf" srcId="{9FA50881-58E5-443D-B087-D472F6BAC2D0}" destId="{6EEBAFB6-7CD5-46B9-B275-61ECC01D29C1}" srcOrd="0" destOrd="0" presId="urn:microsoft.com/office/officeart/2005/8/layout/radial1"/>
    <dgm:cxn modelId="{547905F4-08DF-4C28-9056-B8566BF77593}" type="presParOf" srcId="{314D819D-079A-4463-B489-7439A05B0ED5}" destId="{0B101B1D-0404-4D8F-B700-96A0B5E74551}" srcOrd="16" destOrd="0" presId="urn:microsoft.com/office/officeart/2005/8/layout/radial1"/>
    <dgm:cxn modelId="{0AF0273F-E57C-489F-B3E8-DCE414F693A4}" type="presParOf" srcId="{314D819D-079A-4463-B489-7439A05B0ED5}" destId="{CF25E53F-0A64-471E-A19E-2C99C175A0BA}" srcOrd="17" destOrd="0" presId="urn:microsoft.com/office/officeart/2005/8/layout/radial1"/>
    <dgm:cxn modelId="{95C1042D-A410-4C80-B104-806D32EE0C88}" type="presParOf" srcId="{CF25E53F-0A64-471E-A19E-2C99C175A0BA}" destId="{AA356E5C-46CF-4E36-9042-DE6BC61AEBB3}" srcOrd="0" destOrd="0" presId="urn:microsoft.com/office/officeart/2005/8/layout/radial1"/>
    <dgm:cxn modelId="{DACAEF91-D7DF-4564-96E8-CD0E0D40EF10}" type="presParOf" srcId="{314D819D-079A-4463-B489-7439A05B0ED5}" destId="{A812F399-5D0B-40CD-8C52-0091D8BA06DB}" srcOrd="1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94DA271-9E27-46C3-BF5D-91E04ADEB87C}" type="doc">
      <dgm:prSet loTypeId="urn:microsoft.com/office/officeart/2005/8/layout/lProcess2" loCatId="relationship" qsTypeId="urn:microsoft.com/office/officeart/2005/8/quickstyle/simple1" qsCatId="simple" csTypeId="urn:microsoft.com/office/officeart/2005/8/colors/accent3_3" csCatId="accent3" phldr="1"/>
      <dgm:spPr/>
      <dgm:t>
        <a:bodyPr/>
        <a:lstStyle/>
        <a:p>
          <a:endParaRPr lang="en-US"/>
        </a:p>
      </dgm:t>
    </dgm:pt>
    <dgm:pt modelId="{6A2589A7-60C8-4277-BCFB-00E42721A222}">
      <dgm:prSet phldrT="[Text]" custT="1"/>
      <dgm:spPr/>
      <dgm:t>
        <a:bodyPr/>
        <a:lstStyle/>
        <a:p>
          <a:r>
            <a:rPr lang="en-US" sz="4000" b="1" dirty="0" smtClean="0"/>
            <a:t>Culturally Appropriate</a:t>
          </a:r>
          <a:endParaRPr lang="en-US" sz="4000" b="1" dirty="0"/>
        </a:p>
      </dgm:t>
    </dgm:pt>
    <dgm:pt modelId="{C6DCAB9F-8339-4E9D-BA21-5A5D118F1A77}" type="parTrans" cxnId="{57784CEE-EEC8-4371-8864-8414D7E7BA4C}">
      <dgm:prSet/>
      <dgm:spPr/>
      <dgm:t>
        <a:bodyPr/>
        <a:lstStyle/>
        <a:p>
          <a:endParaRPr lang="en-US"/>
        </a:p>
      </dgm:t>
    </dgm:pt>
    <dgm:pt modelId="{634612B4-322F-4998-9279-4E63F6104600}" type="sibTrans" cxnId="{57784CEE-EEC8-4371-8864-8414D7E7BA4C}">
      <dgm:prSet/>
      <dgm:spPr/>
      <dgm:t>
        <a:bodyPr/>
        <a:lstStyle/>
        <a:p>
          <a:endParaRPr lang="en-US"/>
        </a:p>
      </dgm:t>
    </dgm:pt>
    <dgm:pt modelId="{89A1045B-F1D2-4C86-B918-04225B8DF93F}">
      <dgm:prSet phldrT="[Text]" custT="1"/>
      <dgm:spPr/>
      <dgm:t>
        <a:bodyPr/>
        <a:lstStyle/>
        <a:p>
          <a:r>
            <a:rPr lang="en-US" sz="2000" dirty="0" smtClean="0"/>
            <a:t>Community education efforts and training for all</a:t>
          </a:r>
          <a:endParaRPr lang="en-US" sz="2000" dirty="0"/>
        </a:p>
      </dgm:t>
    </dgm:pt>
    <dgm:pt modelId="{D655E1CB-57A8-4768-8085-310A191DE18B}" type="parTrans" cxnId="{2CF2AFDF-F0C0-42E2-A711-B8A95463F10D}">
      <dgm:prSet/>
      <dgm:spPr/>
      <dgm:t>
        <a:bodyPr/>
        <a:lstStyle/>
        <a:p>
          <a:endParaRPr lang="en-US"/>
        </a:p>
      </dgm:t>
    </dgm:pt>
    <dgm:pt modelId="{FBC86E04-7439-45B9-8F1A-41E8E015C277}" type="sibTrans" cxnId="{2CF2AFDF-F0C0-42E2-A711-B8A95463F10D}">
      <dgm:prSet/>
      <dgm:spPr/>
      <dgm:t>
        <a:bodyPr/>
        <a:lstStyle/>
        <a:p>
          <a:endParaRPr lang="en-US"/>
        </a:p>
      </dgm:t>
    </dgm:pt>
    <dgm:pt modelId="{6CED9E2F-C5FE-42A2-B84F-AF8ABBEC8FA9}">
      <dgm:prSet phldrT="[Text]" custT="1"/>
      <dgm:spPr/>
      <dgm:t>
        <a:bodyPr/>
        <a:lstStyle/>
        <a:p>
          <a:r>
            <a:rPr lang="en-US" sz="2000" dirty="0" smtClean="0"/>
            <a:t>Recognize perceptions and barriers</a:t>
          </a:r>
          <a:endParaRPr lang="en-US" sz="2000" dirty="0"/>
        </a:p>
      </dgm:t>
    </dgm:pt>
    <dgm:pt modelId="{02BA56BA-9E19-4659-8AC8-59398848BD27}" type="parTrans" cxnId="{F17EE225-C1CB-4438-8693-ED8EFD0928C1}">
      <dgm:prSet/>
      <dgm:spPr/>
      <dgm:t>
        <a:bodyPr/>
        <a:lstStyle/>
        <a:p>
          <a:endParaRPr lang="en-US"/>
        </a:p>
      </dgm:t>
    </dgm:pt>
    <dgm:pt modelId="{E5CCDD7E-08B9-45C9-BA4F-3F9BAF72E694}" type="sibTrans" cxnId="{F17EE225-C1CB-4438-8693-ED8EFD0928C1}">
      <dgm:prSet/>
      <dgm:spPr/>
      <dgm:t>
        <a:bodyPr/>
        <a:lstStyle/>
        <a:p>
          <a:endParaRPr lang="en-US"/>
        </a:p>
      </dgm:t>
    </dgm:pt>
    <dgm:pt modelId="{DB2CFC2D-DF26-4276-BB3B-AF68D8239CD0}">
      <dgm:prSet phldrT="[Text]" custT="1"/>
      <dgm:spPr/>
      <dgm:t>
        <a:bodyPr/>
        <a:lstStyle/>
        <a:p>
          <a:r>
            <a:rPr lang="en-US" sz="2000" dirty="0" smtClean="0"/>
            <a:t>Respect age and literacy levels of clients </a:t>
          </a:r>
          <a:endParaRPr lang="en-US" sz="2000" dirty="0"/>
        </a:p>
      </dgm:t>
    </dgm:pt>
    <dgm:pt modelId="{53F69910-0FDF-4DE7-ACC6-234163B77681}" type="parTrans" cxnId="{48BA43EB-4524-4F5A-924E-7BEB95E10A5C}">
      <dgm:prSet/>
      <dgm:spPr/>
      <dgm:t>
        <a:bodyPr/>
        <a:lstStyle/>
        <a:p>
          <a:endParaRPr lang="en-US"/>
        </a:p>
      </dgm:t>
    </dgm:pt>
    <dgm:pt modelId="{6A826E40-A05C-4312-9FC3-15F2732426F0}" type="sibTrans" cxnId="{48BA43EB-4524-4F5A-924E-7BEB95E10A5C}">
      <dgm:prSet/>
      <dgm:spPr/>
      <dgm:t>
        <a:bodyPr/>
        <a:lstStyle/>
        <a:p>
          <a:endParaRPr lang="en-US"/>
        </a:p>
      </dgm:t>
    </dgm:pt>
    <dgm:pt modelId="{7F0419F2-7C40-443A-9371-B9CD6E73476D}">
      <dgm:prSet phldrT="[Text]" custT="1"/>
      <dgm:spPr/>
      <dgm:t>
        <a:bodyPr/>
        <a:lstStyle/>
        <a:p>
          <a:r>
            <a:rPr lang="en-US" sz="2000" dirty="0" smtClean="0"/>
            <a:t>Provide additional services</a:t>
          </a:r>
          <a:endParaRPr lang="en-US" sz="2000" dirty="0"/>
        </a:p>
      </dgm:t>
    </dgm:pt>
    <dgm:pt modelId="{1109D67B-F356-4C2E-A7C1-F0395FF034FB}" type="parTrans" cxnId="{26B304A0-FE04-4D00-BA23-3168C7593A54}">
      <dgm:prSet/>
      <dgm:spPr/>
      <dgm:t>
        <a:bodyPr/>
        <a:lstStyle/>
        <a:p>
          <a:endParaRPr lang="en-US"/>
        </a:p>
      </dgm:t>
    </dgm:pt>
    <dgm:pt modelId="{DB0D92FE-4D7A-4747-A567-9FA920234DCF}" type="sibTrans" cxnId="{26B304A0-FE04-4D00-BA23-3168C7593A54}">
      <dgm:prSet/>
      <dgm:spPr/>
      <dgm:t>
        <a:bodyPr/>
        <a:lstStyle/>
        <a:p>
          <a:endParaRPr lang="en-US"/>
        </a:p>
      </dgm:t>
    </dgm:pt>
    <dgm:pt modelId="{C919616D-D5C4-487A-8456-CC22E08F1305}" type="pres">
      <dgm:prSet presAssocID="{594DA271-9E27-46C3-BF5D-91E04ADEB87C}" presName="theList" presStyleCnt="0">
        <dgm:presLayoutVars>
          <dgm:dir/>
          <dgm:animLvl val="lvl"/>
          <dgm:resizeHandles val="exact"/>
        </dgm:presLayoutVars>
      </dgm:prSet>
      <dgm:spPr/>
      <dgm:t>
        <a:bodyPr/>
        <a:lstStyle/>
        <a:p>
          <a:endParaRPr lang="en-CA"/>
        </a:p>
      </dgm:t>
    </dgm:pt>
    <dgm:pt modelId="{C035CBE6-CA63-4537-9929-1C0A07684FD9}" type="pres">
      <dgm:prSet presAssocID="{6A2589A7-60C8-4277-BCFB-00E42721A222}" presName="compNode" presStyleCnt="0"/>
      <dgm:spPr/>
      <dgm:t>
        <a:bodyPr/>
        <a:lstStyle/>
        <a:p>
          <a:endParaRPr lang="en-CA"/>
        </a:p>
      </dgm:t>
    </dgm:pt>
    <dgm:pt modelId="{6E60E447-3912-45DD-B3EB-926A26FF9C8A}" type="pres">
      <dgm:prSet presAssocID="{6A2589A7-60C8-4277-BCFB-00E42721A222}" presName="aNode" presStyleLbl="bgShp" presStyleIdx="0" presStyleCnt="1"/>
      <dgm:spPr/>
      <dgm:t>
        <a:bodyPr/>
        <a:lstStyle/>
        <a:p>
          <a:endParaRPr lang="en-CA"/>
        </a:p>
      </dgm:t>
    </dgm:pt>
    <dgm:pt modelId="{301BA9B3-FFF2-4B30-844B-D0BDBB4B84E1}" type="pres">
      <dgm:prSet presAssocID="{6A2589A7-60C8-4277-BCFB-00E42721A222}" presName="textNode" presStyleLbl="bgShp" presStyleIdx="0" presStyleCnt="1"/>
      <dgm:spPr/>
      <dgm:t>
        <a:bodyPr/>
        <a:lstStyle/>
        <a:p>
          <a:endParaRPr lang="en-CA"/>
        </a:p>
      </dgm:t>
    </dgm:pt>
    <dgm:pt modelId="{4878E48D-7DB1-4B04-BF51-76297826D0E8}" type="pres">
      <dgm:prSet presAssocID="{6A2589A7-60C8-4277-BCFB-00E42721A222}" presName="compChildNode" presStyleCnt="0"/>
      <dgm:spPr/>
      <dgm:t>
        <a:bodyPr/>
        <a:lstStyle/>
        <a:p>
          <a:endParaRPr lang="en-CA"/>
        </a:p>
      </dgm:t>
    </dgm:pt>
    <dgm:pt modelId="{E0C714B0-11FA-47B2-A19D-A04C130B87E0}" type="pres">
      <dgm:prSet presAssocID="{6A2589A7-60C8-4277-BCFB-00E42721A222}" presName="theInnerList" presStyleCnt="0"/>
      <dgm:spPr/>
      <dgm:t>
        <a:bodyPr/>
        <a:lstStyle/>
        <a:p>
          <a:endParaRPr lang="en-CA"/>
        </a:p>
      </dgm:t>
    </dgm:pt>
    <dgm:pt modelId="{084F4AD3-C108-4AF1-B529-2B363926A459}" type="pres">
      <dgm:prSet presAssocID="{89A1045B-F1D2-4C86-B918-04225B8DF93F}" presName="childNode" presStyleLbl="node1" presStyleIdx="0" presStyleCnt="4" custScaleX="110955">
        <dgm:presLayoutVars>
          <dgm:bulletEnabled val="1"/>
        </dgm:presLayoutVars>
      </dgm:prSet>
      <dgm:spPr/>
      <dgm:t>
        <a:bodyPr/>
        <a:lstStyle/>
        <a:p>
          <a:endParaRPr lang="en-CA"/>
        </a:p>
      </dgm:t>
    </dgm:pt>
    <dgm:pt modelId="{5000621C-551B-4767-AC2D-B35EE1979E2E}" type="pres">
      <dgm:prSet presAssocID="{89A1045B-F1D2-4C86-B918-04225B8DF93F}" presName="aSpace2" presStyleCnt="0"/>
      <dgm:spPr/>
      <dgm:t>
        <a:bodyPr/>
        <a:lstStyle/>
        <a:p>
          <a:endParaRPr lang="en-CA"/>
        </a:p>
      </dgm:t>
    </dgm:pt>
    <dgm:pt modelId="{D698C50F-A22A-40CD-AED2-2B111DFC8C55}" type="pres">
      <dgm:prSet presAssocID="{6CED9E2F-C5FE-42A2-B84F-AF8ABBEC8FA9}" presName="childNode" presStyleLbl="node1" presStyleIdx="1" presStyleCnt="4" custScaleX="110955">
        <dgm:presLayoutVars>
          <dgm:bulletEnabled val="1"/>
        </dgm:presLayoutVars>
      </dgm:prSet>
      <dgm:spPr/>
      <dgm:t>
        <a:bodyPr/>
        <a:lstStyle/>
        <a:p>
          <a:endParaRPr lang="en-CA"/>
        </a:p>
      </dgm:t>
    </dgm:pt>
    <dgm:pt modelId="{9309EF63-802F-4032-9AF0-75EE7E3704FB}" type="pres">
      <dgm:prSet presAssocID="{6CED9E2F-C5FE-42A2-B84F-AF8ABBEC8FA9}" presName="aSpace2" presStyleCnt="0"/>
      <dgm:spPr/>
      <dgm:t>
        <a:bodyPr/>
        <a:lstStyle/>
        <a:p>
          <a:endParaRPr lang="en-CA"/>
        </a:p>
      </dgm:t>
    </dgm:pt>
    <dgm:pt modelId="{46C41341-CA90-4CAC-8361-0538C6CF3C0E}" type="pres">
      <dgm:prSet presAssocID="{DB2CFC2D-DF26-4276-BB3B-AF68D8239CD0}" presName="childNode" presStyleLbl="node1" presStyleIdx="2" presStyleCnt="4" custScaleX="110955">
        <dgm:presLayoutVars>
          <dgm:bulletEnabled val="1"/>
        </dgm:presLayoutVars>
      </dgm:prSet>
      <dgm:spPr/>
      <dgm:t>
        <a:bodyPr/>
        <a:lstStyle/>
        <a:p>
          <a:endParaRPr lang="en-CA"/>
        </a:p>
      </dgm:t>
    </dgm:pt>
    <dgm:pt modelId="{985F44D9-7232-4A2B-8975-422AC1B60031}" type="pres">
      <dgm:prSet presAssocID="{DB2CFC2D-DF26-4276-BB3B-AF68D8239CD0}" presName="aSpace2" presStyleCnt="0"/>
      <dgm:spPr/>
      <dgm:t>
        <a:bodyPr/>
        <a:lstStyle/>
        <a:p>
          <a:endParaRPr lang="en-CA"/>
        </a:p>
      </dgm:t>
    </dgm:pt>
    <dgm:pt modelId="{F4A788C7-3AC1-4E8B-9196-399D7E772066}" type="pres">
      <dgm:prSet presAssocID="{7F0419F2-7C40-443A-9371-B9CD6E73476D}" presName="childNode" presStyleLbl="node1" presStyleIdx="3" presStyleCnt="4" custScaleX="110955">
        <dgm:presLayoutVars>
          <dgm:bulletEnabled val="1"/>
        </dgm:presLayoutVars>
      </dgm:prSet>
      <dgm:spPr/>
      <dgm:t>
        <a:bodyPr/>
        <a:lstStyle/>
        <a:p>
          <a:endParaRPr lang="en-CA"/>
        </a:p>
      </dgm:t>
    </dgm:pt>
  </dgm:ptLst>
  <dgm:cxnLst>
    <dgm:cxn modelId="{26B304A0-FE04-4D00-BA23-3168C7593A54}" srcId="{6A2589A7-60C8-4277-BCFB-00E42721A222}" destId="{7F0419F2-7C40-443A-9371-B9CD6E73476D}" srcOrd="3" destOrd="0" parTransId="{1109D67B-F356-4C2E-A7C1-F0395FF034FB}" sibTransId="{DB0D92FE-4D7A-4747-A567-9FA920234DCF}"/>
    <dgm:cxn modelId="{1D6F77A0-0A6D-4ECC-A619-75A4B0390D0C}" type="presOf" srcId="{89A1045B-F1D2-4C86-B918-04225B8DF93F}" destId="{084F4AD3-C108-4AF1-B529-2B363926A459}" srcOrd="0" destOrd="0" presId="urn:microsoft.com/office/officeart/2005/8/layout/lProcess2"/>
    <dgm:cxn modelId="{8E4E433E-37DF-47AE-99EE-D12EA3F1259B}" type="presOf" srcId="{6CED9E2F-C5FE-42A2-B84F-AF8ABBEC8FA9}" destId="{D698C50F-A22A-40CD-AED2-2B111DFC8C55}" srcOrd="0" destOrd="0" presId="urn:microsoft.com/office/officeart/2005/8/layout/lProcess2"/>
    <dgm:cxn modelId="{F17EE225-C1CB-4438-8693-ED8EFD0928C1}" srcId="{6A2589A7-60C8-4277-BCFB-00E42721A222}" destId="{6CED9E2F-C5FE-42A2-B84F-AF8ABBEC8FA9}" srcOrd="1" destOrd="0" parTransId="{02BA56BA-9E19-4659-8AC8-59398848BD27}" sibTransId="{E5CCDD7E-08B9-45C9-BA4F-3F9BAF72E694}"/>
    <dgm:cxn modelId="{48BA43EB-4524-4F5A-924E-7BEB95E10A5C}" srcId="{6A2589A7-60C8-4277-BCFB-00E42721A222}" destId="{DB2CFC2D-DF26-4276-BB3B-AF68D8239CD0}" srcOrd="2" destOrd="0" parTransId="{53F69910-0FDF-4DE7-ACC6-234163B77681}" sibTransId="{6A826E40-A05C-4312-9FC3-15F2732426F0}"/>
    <dgm:cxn modelId="{7FCA3977-FB0F-4818-860D-D4EC835E60B2}" type="presOf" srcId="{DB2CFC2D-DF26-4276-BB3B-AF68D8239CD0}" destId="{46C41341-CA90-4CAC-8361-0538C6CF3C0E}" srcOrd="0" destOrd="0" presId="urn:microsoft.com/office/officeart/2005/8/layout/lProcess2"/>
    <dgm:cxn modelId="{10325294-18C3-432A-8F58-20940319915E}" type="presOf" srcId="{594DA271-9E27-46C3-BF5D-91E04ADEB87C}" destId="{C919616D-D5C4-487A-8456-CC22E08F1305}" srcOrd="0" destOrd="0" presId="urn:microsoft.com/office/officeart/2005/8/layout/lProcess2"/>
    <dgm:cxn modelId="{2CF2AFDF-F0C0-42E2-A711-B8A95463F10D}" srcId="{6A2589A7-60C8-4277-BCFB-00E42721A222}" destId="{89A1045B-F1D2-4C86-B918-04225B8DF93F}" srcOrd="0" destOrd="0" parTransId="{D655E1CB-57A8-4768-8085-310A191DE18B}" sibTransId="{FBC86E04-7439-45B9-8F1A-41E8E015C277}"/>
    <dgm:cxn modelId="{5DD00823-BEED-4683-980E-3D43B1114DB0}" type="presOf" srcId="{6A2589A7-60C8-4277-BCFB-00E42721A222}" destId="{301BA9B3-FFF2-4B30-844B-D0BDBB4B84E1}" srcOrd="1" destOrd="0" presId="urn:microsoft.com/office/officeart/2005/8/layout/lProcess2"/>
    <dgm:cxn modelId="{778B6CA6-28D1-49B4-AC53-487D02523665}" type="presOf" srcId="{7F0419F2-7C40-443A-9371-B9CD6E73476D}" destId="{F4A788C7-3AC1-4E8B-9196-399D7E772066}" srcOrd="0" destOrd="0" presId="urn:microsoft.com/office/officeart/2005/8/layout/lProcess2"/>
    <dgm:cxn modelId="{7FF30127-995F-4C90-ABF8-948176E2CB3C}" type="presOf" srcId="{6A2589A7-60C8-4277-BCFB-00E42721A222}" destId="{6E60E447-3912-45DD-B3EB-926A26FF9C8A}" srcOrd="0" destOrd="0" presId="urn:microsoft.com/office/officeart/2005/8/layout/lProcess2"/>
    <dgm:cxn modelId="{57784CEE-EEC8-4371-8864-8414D7E7BA4C}" srcId="{594DA271-9E27-46C3-BF5D-91E04ADEB87C}" destId="{6A2589A7-60C8-4277-BCFB-00E42721A222}" srcOrd="0" destOrd="0" parTransId="{C6DCAB9F-8339-4E9D-BA21-5A5D118F1A77}" sibTransId="{634612B4-322F-4998-9279-4E63F6104600}"/>
    <dgm:cxn modelId="{68C9903F-002B-4BEE-9410-37734433F7C6}" type="presParOf" srcId="{C919616D-D5C4-487A-8456-CC22E08F1305}" destId="{C035CBE6-CA63-4537-9929-1C0A07684FD9}" srcOrd="0" destOrd="0" presId="urn:microsoft.com/office/officeart/2005/8/layout/lProcess2"/>
    <dgm:cxn modelId="{BF84D801-1EE2-4C7E-84B2-3D2E458618F6}" type="presParOf" srcId="{C035CBE6-CA63-4537-9929-1C0A07684FD9}" destId="{6E60E447-3912-45DD-B3EB-926A26FF9C8A}" srcOrd="0" destOrd="0" presId="urn:microsoft.com/office/officeart/2005/8/layout/lProcess2"/>
    <dgm:cxn modelId="{6ECF930B-F8F2-432B-8120-C1340729287C}" type="presParOf" srcId="{C035CBE6-CA63-4537-9929-1C0A07684FD9}" destId="{301BA9B3-FFF2-4B30-844B-D0BDBB4B84E1}" srcOrd="1" destOrd="0" presId="urn:microsoft.com/office/officeart/2005/8/layout/lProcess2"/>
    <dgm:cxn modelId="{714B089B-F5D8-4EEC-BD8B-367A8D74F9D6}" type="presParOf" srcId="{C035CBE6-CA63-4537-9929-1C0A07684FD9}" destId="{4878E48D-7DB1-4B04-BF51-76297826D0E8}" srcOrd="2" destOrd="0" presId="urn:microsoft.com/office/officeart/2005/8/layout/lProcess2"/>
    <dgm:cxn modelId="{7FE19AE8-0EBD-4031-A916-484390BD51A3}" type="presParOf" srcId="{4878E48D-7DB1-4B04-BF51-76297826D0E8}" destId="{E0C714B0-11FA-47B2-A19D-A04C130B87E0}" srcOrd="0" destOrd="0" presId="urn:microsoft.com/office/officeart/2005/8/layout/lProcess2"/>
    <dgm:cxn modelId="{30BC3C3A-3C0D-4463-8848-74A4BCCEAC96}" type="presParOf" srcId="{E0C714B0-11FA-47B2-A19D-A04C130B87E0}" destId="{084F4AD3-C108-4AF1-B529-2B363926A459}" srcOrd="0" destOrd="0" presId="urn:microsoft.com/office/officeart/2005/8/layout/lProcess2"/>
    <dgm:cxn modelId="{B04EE1C3-6D3E-482A-8421-00D87A341671}" type="presParOf" srcId="{E0C714B0-11FA-47B2-A19D-A04C130B87E0}" destId="{5000621C-551B-4767-AC2D-B35EE1979E2E}" srcOrd="1" destOrd="0" presId="urn:microsoft.com/office/officeart/2005/8/layout/lProcess2"/>
    <dgm:cxn modelId="{3E3F944D-94C0-4ADF-AEF7-01D7C8B43205}" type="presParOf" srcId="{E0C714B0-11FA-47B2-A19D-A04C130B87E0}" destId="{D698C50F-A22A-40CD-AED2-2B111DFC8C55}" srcOrd="2" destOrd="0" presId="urn:microsoft.com/office/officeart/2005/8/layout/lProcess2"/>
    <dgm:cxn modelId="{6DEC765E-4C5C-497E-BF6A-F2189315A6EC}" type="presParOf" srcId="{E0C714B0-11FA-47B2-A19D-A04C130B87E0}" destId="{9309EF63-802F-4032-9AF0-75EE7E3704FB}" srcOrd="3" destOrd="0" presId="urn:microsoft.com/office/officeart/2005/8/layout/lProcess2"/>
    <dgm:cxn modelId="{AD655A78-12DD-4FF1-AA2C-66139332D7F7}" type="presParOf" srcId="{E0C714B0-11FA-47B2-A19D-A04C130B87E0}" destId="{46C41341-CA90-4CAC-8361-0538C6CF3C0E}" srcOrd="4" destOrd="0" presId="urn:microsoft.com/office/officeart/2005/8/layout/lProcess2"/>
    <dgm:cxn modelId="{6CB4F7DC-5664-4737-BC4C-EDCCB301EAD2}" type="presParOf" srcId="{E0C714B0-11FA-47B2-A19D-A04C130B87E0}" destId="{985F44D9-7232-4A2B-8975-422AC1B60031}" srcOrd="5" destOrd="0" presId="urn:microsoft.com/office/officeart/2005/8/layout/lProcess2"/>
    <dgm:cxn modelId="{AE55D1A9-CAFF-485F-AC2D-A5BCF246560E}" type="presParOf" srcId="{E0C714B0-11FA-47B2-A19D-A04C130B87E0}" destId="{F4A788C7-3AC1-4E8B-9196-399D7E772066}" srcOrd="6" destOrd="0" presId="urn:microsoft.com/office/officeart/2005/8/layout/l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57C771-5196-49E4-B1E8-F3B73D6C0E4F}" type="doc">
      <dgm:prSet loTypeId="urn:microsoft.com/office/officeart/2005/8/layout/venn1" loCatId="relationship" qsTypeId="urn:microsoft.com/office/officeart/2005/8/quickstyle/simple1" qsCatId="simple" csTypeId="urn:microsoft.com/office/officeart/2005/8/colors/colorful2" csCatId="colorful" phldr="1"/>
      <dgm:spPr/>
    </dgm:pt>
    <dgm:pt modelId="{3A38B25C-BC04-4EAA-A200-CF8A1780609E}">
      <dgm:prSet phldrT="[Text]"/>
      <dgm:spPr/>
      <dgm:t>
        <a:bodyPr/>
        <a:lstStyle/>
        <a:p>
          <a:r>
            <a:rPr lang="en-US" b="0" i="0" u="none" strike="noStrike" baseline="0" dirty="0" smtClean="0">
              <a:latin typeface="+mn-lt"/>
              <a:ea typeface="+mn-ea"/>
              <a:cs typeface="+mn-cs"/>
            </a:rPr>
            <a:t>Acquisition</a:t>
          </a:r>
          <a:endParaRPr lang="en-US" b="0" u="none" dirty="0"/>
        </a:p>
      </dgm:t>
    </dgm:pt>
    <dgm:pt modelId="{A69C8CA0-42A1-448B-A7EA-CD62E5DF6C3A}" type="parTrans" cxnId="{1D6D6510-1FB7-4EAD-B954-BF3D4663081D}">
      <dgm:prSet/>
      <dgm:spPr/>
      <dgm:t>
        <a:bodyPr/>
        <a:lstStyle/>
        <a:p>
          <a:endParaRPr lang="en-US"/>
        </a:p>
      </dgm:t>
    </dgm:pt>
    <dgm:pt modelId="{B5533CEC-B9FB-419D-8B89-53C016A84ACD}" type="sibTrans" cxnId="{1D6D6510-1FB7-4EAD-B954-BF3D4663081D}">
      <dgm:prSet/>
      <dgm:spPr/>
      <dgm:t>
        <a:bodyPr/>
        <a:lstStyle/>
        <a:p>
          <a:endParaRPr lang="en-US"/>
        </a:p>
      </dgm:t>
    </dgm:pt>
    <dgm:pt modelId="{092F8927-02DF-4C6C-B9EF-13396BA69EBF}">
      <dgm:prSet/>
      <dgm:spPr/>
      <dgm:t>
        <a:bodyPr/>
        <a:lstStyle/>
        <a:p>
          <a:r>
            <a:rPr lang="en-US" b="0" i="0" u="none" strike="noStrike" baseline="0" dirty="0" smtClean="0">
              <a:latin typeface="+mn-lt"/>
              <a:ea typeface="+mn-ea"/>
              <a:cs typeface="+mn-cs"/>
            </a:rPr>
            <a:t>Use</a:t>
          </a:r>
        </a:p>
      </dgm:t>
    </dgm:pt>
    <dgm:pt modelId="{F376438F-FB87-494F-9337-14D9F4927DB9}" type="parTrans" cxnId="{6776A2F9-EC31-4451-B258-67C03495421D}">
      <dgm:prSet/>
      <dgm:spPr/>
      <dgm:t>
        <a:bodyPr/>
        <a:lstStyle/>
        <a:p>
          <a:endParaRPr lang="en-US"/>
        </a:p>
      </dgm:t>
    </dgm:pt>
    <dgm:pt modelId="{0FD4A41D-B107-444D-9E8D-53FEC0AC458D}" type="sibTrans" cxnId="{6776A2F9-EC31-4451-B258-67C03495421D}">
      <dgm:prSet/>
      <dgm:spPr/>
      <dgm:t>
        <a:bodyPr/>
        <a:lstStyle/>
        <a:p>
          <a:endParaRPr lang="en-US"/>
        </a:p>
      </dgm:t>
    </dgm:pt>
    <dgm:pt modelId="{D95FBCAD-3658-40C4-9FEE-552C485146BD}">
      <dgm:prSet/>
      <dgm:spPr/>
      <dgm:t>
        <a:bodyPr/>
        <a:lstStyle/>
        <a:p>
          <a:r>
            <a:rPr lang="en-US" b="0" i="0" u="none" strike="noStrike" baseline="0" dirty="0" smtClean="0">
              <a:latin typeface="+mn-lt"/>
              <a:ea typeface="+mn-ea"/>
              <a:cs typeface="+mn-cs"/>
            </a:rPr>
            <a:t>Withdrawal</a:t>
          </a:r>
        </a:p>
      </dgm:t>
    </dgm:pt>
    <dgm:pt modelId="{9D4B333D-D5C0-4806-8388-BC5E3C9F3A0E}" type="parTrans" cxnId="{18C529AD-597D-4001-B911-8F586961E6C2}">
      <dgm:prSet/>
      <dgm:spPr/>
      <dgm:t>
        <a:bodyPr/>
        <a:lstStyle/>
        <a:p>
          <a:endParaRPr lang="en-US"/>
        </a:p>
      </dgm:t>
    </dgm:pt>
    <dgm:pt modelId="{AD7BCFF4-7817-4D1F-AE03-87800BD90E55}" type="sibTrans" cxnId="{18C529AD-597D-4001-B911-8F586961E6C2}">
      <dgm:prSet/>
      <dgm:spPr/>
      <dgm:t>
        <a:bodyPr/>
        <a:lstStyle/>
        <a:p>
          <a:endParaRPr lang="en-US"/>
        </a:p>
      </dgm:t>
    </dgm:pt>
    <dgm:pt modelId="{6E11CC82-8CC1-4597-BBDA-0223B886A1FA}" type="pres">
      <dgm:prSet presAssocID="{F857C771-5196-49E4-B1E8-F3B73D6C0E4F}" presName="compositeShape" presStyleCnt="0">
        <dgm:presLayoutVars>
          <dgm:chMax val="7"/>
          <dgm:dir/>
          <dgm:resizeHandles val="exact"/>
        </dgm:presLayoutVars>
      </dgm:prSet>
      <dgm:spPr/>
    </dgm:pt>
    <dgm:pt modelId="{AB1D9DB0-647B-47E7-B71B-09CBA949BCC4}" type="pres">
      <dgm:prSet presAssocID="{3A38B25C-BC04-4EAA-A200-CF8A1780609E}" presName="circ1" presStyleLbl="vennNode1" presStyleIdx="0" presStyleCnt="3"/>
      <dgm:spPr/>
      <dgm:t>
        <a:bodyPr/>
        <a:lstStyle/>
        <a:p>
          <a:endParaRPr lang="en-US"/>
        </a:p>
      </dgm:t>
    </dgm:pt>
    <dgm:pt modelId="{B81DD666-12E6-4127-8FAD-1FC31445EE69}" type="pres">
      <dgm:prSet presAssocID="{3A38B25C-BC04-4EAA-A200-CF8A1780609E}" presName="circ1Tx" presStyleLbl="revTx" presStyleIdx="0" presStyleCnt="0">
        <dgm:presLayoutVars>
          <dgm:chMax val="0"/>
          <dgm:chPref val="0"/>
          <dgm:bulletEnabled val="1"/>
        </dgm:presLayoutVars>
      </dgm:prSet>
      <dgm:spPr/>
      <dgm:t>
        <a:bodyPr/>
        <a:lstStyle/>
        <a:p>
          <a:endParaRPr lang="en-US"/>
        </a:p>
      </dgm:t>
    </dgm:pt>
    <dgm:pt modelId="{CE87773B-1FFA-4165-BD53-73E6A1D559FD}" type="pres">
      <dgm:prSet presAssocID="{092F8927-02DF-4C6C-B9EF-13396BA69EBF}" presName="circ2" presStyleLbl="vennNode1" presStyleIdx="1" presStyleCnt="3"/>
      <dgm:spPr/>
      <dgm:t>
        <a:bodyPr/>
        <a:lstStyle/>
        <a:p>
          <a:endParaRPr lang="en-US"/>
        </a:p>
      </dgm:t>
    </dgm:pt>
    <dgm:pt modelId="{987D09B8-E762-4565-9A71-3E3EA4348288}" type="pres">
      <dgm:prSet presAssocID="{092F8927-02DF-4C6C-B9EF-13396BA69EBF}" presName="circ2Tx" presStyleLbl="revTx" presStyleIdx="0" presStyleCnt="0">
        <dgm:presLayoutVars>
          <dgm:chMax val="0"/>
          <dgm:chPref val="0"/>
          <dgm:bulletEnabled val="1"/>
        </dgm:presLayoutVars>
      </dgm:prSet>
      <dgm:spPr/>
      <dgm:t>
        <a:bodyPr/>
        <a:lstStyle/>
        <a:p>
          <a:endParaRPr lang="en-US"/>
        </a:p>
      </dgm:t>
    </dgm:pt>
    <dgm:pt modelId="{132B5738-F926-4987-8439-A59380DC81FC}" type="pres">
      <dgm:prSet presAssocID="{D95FBCAD-3658-40C4-9FEE-552C485146BD}" presName="circ3" presStyleLbl="vennNode1" presStyleIdx="2" presStyleCnt="3"/>
      <dgm:spPr/>
      <dgm:t>
        <a:bodyPr/>
        <a:lstStyle/>
        <a:p>
          <a:endParaRPr lang="en-US"/>
        </a:p>
      </dgm:t>
    </dgm:pt>
    <dgm:pt modelId="{1F9C8543-4578-4BB7-861F-A3F7F99C0C55}" type="pres">
      <dgm:prSet presAssocID="{D95FBCAD-3658-40C4-9FEE-552C485146BD}" presName="circ3Tx" presStyleLbl="revTx" presStyleIdx="0" presStyleCnt="0">
        <dgm:presLayoutVars>
          <dgm:chMax val="0"/>
          <dgm:chPref val="0"/>
          <dgm:bulletEnabled val="1"/>
        </dgm:presLayoutVars>
      </dgm:prSet>
      <dgm:spPr/>
      <dgm:t>
        <a:bodyPr/>
        <a:lstStyle/>
        <a:p>
          <a:endParaRPr lang="en-US"/>
        </a:p>
      </dgm:t>
    </dgm:pt>
  </dgm:ptLst>
  <dgm:cxnLst>
    <dgm:cxn modelId="{A3D1FBC2-3193-42E0-98E1-6121378E169A}" type="presOf" srcId="{F857C771-5196-49E4-B1E8-F3B73D6C0E4F}" destId="{6E11CC82-8CC1-4597-BBDA-0223B886A1FA}" srcOrd="0" destOrd="0" presId="urn:microsoft.com/office/officeart/2005/8/layout/venn1"/>
    <dgm:cxn modelId="{1D6D6510-1FB7-4EAD-B954-BF3D4663081D}" srcId="{F857C771-5196-49E4-B1E8-F3B73D6C0E4F}" destId="{3A38B25C-BC04-4EAA-A200-CF8A1780609E}" srcOrd="0" destOrd="0" parTransId="{A69C8CA0-42A1-448B-A7EA-CD62E5DF6C3A}" sibTransId="{B5533CEC-B9FB-419D-8B89-53C016A84ACD}"/>
    <dgm:cxn modelId="{66133360-6D56-4C61-8FBE-8A5606567F41}" type="presOf" srcId="{D95FBCAD-3658-40C4-9FEE-552C485146BD}" destId="{1F9C8543-4578-4BB7-861F-A3F7F99C0C55}" srcOrd="1" destOrd="0" presId="urn:microsoft.com/office/officeart/2005/8/layout/venn1"/>
    <dgm:cxn modelId="{18C529AD-597D-4001-B911-8F586961E6C2}" srcId="{F857C771-5196-49E4-B1E8-F3B73D6C0E4F}" destId="{D95FBCAD-3658-40C4-9FEE-552C485146BD}" srcOrd="2" destOrd="0" parTransId="{9D4B333D-D5C0-4806-8388-BC5E3C9F3A0E}" sibTransId="{AD7BCFF4-7817-4D1F-AE03-87800BD90E55}"/>
    <dgm:cxn modelId="{18AF0055-7B96-4174-934E-215FAD192371}" type="presOf" srcId="{092F8927-02DF-4C6C-B9EF-13396BA69EBF}" destId="{CE87773B-1FFA-4165-BD53-73E6A1D559FD}" srcOrd="0" destOrd="0" presId="urn:microsoft.com/office/officeart/2005/8/layout/venn1"/>
    <dgm:cxn modelId="{4D9CC8F1-7B2C-40D8-B0F9-42F57A381FF4}" type="presOf" srcId="{3A38B25C-BC04-4EAA-A200-CF8A1780609E}" destId="{B81DD666-12E6-4127-8FAD-1FC31445EE69}" srcOrd="1" destOrd="0" presId="urn:microsoft.com/office/officeart/2005/8/layout/venn1"/>
    <dgm:cxn modelId="{6776A2F9-EC31-4451-B258-67C03495421D}" srcId="{F857C771-5196-49E4-B1E8-F3B73D6C0E4F}" destId="{092F8927-02DF-4C6C-B9EF-13396BA69EBF}" srcOrd="1" destOrd="0" parTransId="{F376438F-FB87-494F-9337-14D9F4927DB9}" sibTransId="{0FD4A41D-B107-444D-9E8D-53FEC0AC458D}"/>
    <dgm:cxn modelId="{E83B976E-9FFA-4C0C-A8A4-21B461457508}" type="presOf" srcId="{D95FBCAD-3658-40C4-9FEE-552C485146BD}" destId="{132B5738-F926-4987-8439-A59380DC81FC}" srcOrd="0" destOrd="0" presId="urn:microsoft.com/office/officeart/2005/8/layout/venn1"/>
    <dgm:cxn modelId="{4CA099A8-5371-4904-8F7B-762B977BF692}" type="presOf" srcId="{3A38B25C-BC04-4EAA-A200-CF8A1780609E}" destId="{AB1D9DB0-647B-47E7-B71B-09CBA949BCC4}" srcOrd="0" destOrd="0" presId="urn:microsoft.com/office/officeart/2005/8/layout/venn1"/>
    <dgm:cxn modelId="{9CEB72D3-6A0B-4668-BCE4-1E70A098D317}" type="presOf" srcId="{092F8927-02DF-4C6C-B9EF-13396BA69EBF}" destId="{987D09B8-E762-4565-9A71-3E3EA4348288}" srcOrd="1" destOrd="0" presId="urn:microsoft.com/office/officeart/2005/8/layout/venn1"/>
    <dgm:cxn modelId="{670A3399-62D2-4FDB-A67F-F30632EA3E49}" type="presParOf" srcId="{6E11CC82-8CC1-4597-BBDA-0223B886A1FA}" destId="{AB1D9DB0-647B-47E7-B71B-09CBA949BCC4}" srcOrd="0" destOrd="0" presId="urn:microsoft.com/office/officeart/2005/8/layout/venn1"/>
    <dgm:cxn modelId="{92462DC8-056B-40B5-86F8-DAC90C8756E3}" type="presParOf" srcId="{6E11CC82-8CC1-4597-BBDA-0223B886A1FA}" destId="{B81DD666-12E6-4127-8FAD-1FC31445EE69}" srcOrd="1" destOrd="0" presId="urn:microsoft.com/office/officeart/2005/8/layout/venn1"/>
    <dgm:cxn modelId="{655BC148-CE75-4634-8E0F-D7D8A16C155F}" type="presParOf" srcId="{6E11CC82-8CC1-4597-BBDA-0223B886A1FA}" destId="{CE87773B-1FFA-4165-BD53-73E6A1D559FD}" srcOrd="2" destOrd="0" presId="urn:microsoft.com/office/officeart/2005/8/layout/venn1"/>
    <dgm:cxn modelId="{4A2753D4-6502-4549-9C24-CE3D8633ABBD}" type="presParOf" srcId="{6E11CC82-8CC1-4597-BBDA-0223B886A1FA}" destId="{987D09B8-E762-4565-9A71-3E3EA4348288}" srcOrd="3" destOrd="0" presId="urn:microsoft.com/office/officeart/2005/8/layout/venn1"/>
    <dgm:cxn modelId="{BECA434F-8C59-494D-BE08-7ACD90957322}" type="presParOf" srcId="{6E11CC82-8CC1-4597-BBDA-0223B886A1FA}" destId="{132B5738-F926-4987-8439-A59380DC81FC}" srcOrd="4" destOrd="0" presId="urn:microsoft.com/office/officeart/2005/8/layout/venn1"/>
    <dgm:cxn modelId="{695DA166-4911-41F7-97A4-C59FB0F9547D}" type="presParOf" srcId="{6E11CC82-8CC1-4597-BBDA-0223B886A1FA}" destId="{1F9C8543-4578-4BB7-861F-A3F7F99C0C55}"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412DDD-0B02-42A1-AB6F-1FE751F0DE2F}" type="doc">
      <dgm:prSet loTypeId="urn:microsoft.com/office/officeart/2005/8/layout/vList6" loCatId="list" qsTypeId="urn:microsoft.com/office/officeart/2005/8/quickstyle/simple1" qsCatId="simple" csTypeId="urn:microsoft.com/office/officeart/2005/8/colors/colorful4" csCatId="colorful" phldr="1"/>
      <dgm:spPr/>
      <dgm:t>
        <a:bodyPr/>
        <a:lstStyle/>
        <a:p>
          <a:endParaRPr lang="en-CA"/>
        </a:p>
      </dgm:t>
    </dgm:pt>
    <dgm:pt modelId="{D71EB8AA-54D2-485B-A4E7-8CAC04FB7EB1}">
      <dgm:prSet phldrT="[Text]"/>
      <dgm:spPr/>
      <dgm:t>
        <a:bodyPr/>
        <a:lstStyle/>
        <a:p>
          <a:r>
            <a:rPr lang="en-US" dirty="0" smtClean="0"/>
            <a:t>Pragmatism</a:t>
          </a:r>
          <a:endParaRPr lang="en-CA" dirty="0"/>
        </a:p>
      </dgm:t>
    </dgm:pt>
    <dgm:pt modelId="{76EFC250-1E6A-4FF3-A314-0B1230970AE9}" type="parTrans" cxnId="{05753A15-F2B6-40B9-91A0-B0EFEACD8D60}">
      <dgm:prSet/>
      <dgm:spPr/>
      <dgm:t>
        <a:bodyPr/>
        <a:lstStyle/>
        <a:p>
          <a:endParaRPr lang="en-CA"/>
        </a:p>
      </dgm:t>
    </dgm:pt>
    <dgm:pt modelId="{A1732C3F-B713-4906-91AD-991FF72BE8FD}" type="sibTrans" cxnId="{05753A15-F2B6-40B9-91A0-B0EFEACD8D60}">
      <dgm:prSet/>
      <dgm:spPr/>
      <dgm:t>
        <a:bodyPr/>
        <a:lstStyle/>
        <a:p>
          <a:endParaRPr lang="en-CA"/>
        </a:p>
      </dgm:t>
    </dgm:pt>
    <dgm:pt modelId="{90BE0345-3B7F-4B9D-883A-A70A26FF0190}">
      <dgm:prSet/>
      <dgm:spPr/>
      <dgm:t>
        <a:bodyPr/>
        <a:lstStyle/>
        <a:p>
          <a:r>
            <a:rPr lang="en-US" smtClean="0"/>
            <a:t>Human Rights</a:t>
          </a:r>
          <a:endParaRPr lang="en-US" dirty="0" smtClean="0"/>
        </a:p>
      </dgm:t>
    </dgm:pt>
    <dgm:pt modelId="{787E3665-75DF-41EB-BD4C-2E0B00205B4B}" type="parTrans" cxnId="{40F85DEF-2C30-49F5-87F6-CC79E3407FD6}">
      <dgm:prSet/>
      <dgm:spPr/>
      <dgm:t>
        <a:bodyPr/>
        <a:lstStyle/>
        <a:p>
          <a:endParaRPr lang="en-CA"/>
        </a:p>
      </dgm:t>
    </dgm:pt>
    <dgm:pt modelId="{14115A61-F893-46CA-8ECD-F722C7D1FE09}" type="sibTrans" cxnId="{40F85DEF-2C30-49F5-87F6-CC79E3407FD6}">
      <dgm:prSet/>
      <dgm:spPr/>
      <dgm:t>
        <a:bodyPr/>
        <a:lstStyle/>
        <a:p>
          <a:endParaRPr lang="en-CA"/>
        </a:p>
      </dgm:t>
    </dgm:pt>
    <dgm:pt modelId="{17BCC737-02F3-4F80-BDD3-CF3766DA5813}">
      <dgm:prSet/>
      <dgm:spPr/>
      <dgm:t>
        <a:bodyPr/>
        <a:lstStyle/>
        <a:p>
          <a:r>
            <a:rPr lang="en-US" smtClean="0"/>
            <a:t>Focus on Harms</a:t>
          </a:r>
          <a:endParaRPr lang="en-US" dirty="0" smtClean="0"/>
        </a:p>
      </dgm:t>
    </dgm:pt>
    <dgm:pt modelId="{6143D8CD-467D-47A6-AA5D-0DFF6FDB2E73}" type="parTrans" cxnId="{1ED87311-738C-4DDE-B793-AE5F3E81784C}">
      <dgm:prSet/>
      <dgm:spPr/>
      <dgm:t>
        <a:bodyPr/>
        <a:lstStyle/>
        <a:p>
          <a:endParaRPr lang="en-CA"/>
        </a:p>
      </dgm:t>
    </dgm:pt>
    <dgm:pt modelId="{54CE88E4-48EA-43E0-897D-E9DAAF0EEE9D}" type="sibTrans" cxnId="{1ED87311-738C-4DDE-B793-AE5F3E81784C}">
      <dgm:prSet/>
      <dgm:spPr/>
      <dgm:t>
        <a:bodyPr/>
        <a:lstStyle/>
        <a:p>
          <a:endParaRPr lang="en-CA"/>
        </a:p>
      </dgm:t>
    </dgm:pt>
    <dgm:pt modelId="{1FF8BF4B-C532-4B73-980A-B3B9C04EA896}">
      <dgm:prSet/>
      <dgm:spPr/>
      <dgm:t>
        <a:bodyPr/>
        <a:lstStyle/>
        <a:p>
          <a:r>
            <a:rPr lang="en-US" smtClean="0"/>
            <a:t>Maximizing Intervention Options</a:t>
          </a:r>
          <a:endParaRPr lang="en-US" dirty="0" smtClean="0"/>
        </a:p>
      </dgm:t>
    </dgm:pt>
    <dgm:pt modelId="{4359134B-78C1-4709-ADDF-8F0548CF8A68}" type="parTrans" cxnId="{A1B51DFB-F7F1-4EB1-BEB5-C5972CFBA7E3}">
      <dgm:prSet/>
      <dgm:spPr/>
      <dgm:t>
        <a:bodyPr/>
        <a:lstStyle/>
        <a:p>
          <a:endParaRPr lang="en-CA"/>
        </a:p>
      </dgm:t>
    </dgm:pt>
    <dgm:pt modelId="{6DAB4AA6-0FDB-48C1-9993-7601D98FB2CF}" type="sibTrans" cxnId="{A1B51DFB-F7F1-4EB1-BEB5-C5972CFBA7E3}">
      <dgm:prSet/>
      <dgm:spPr/>
      <dgm:t>
        <a:bodyPr/>
        <a:lstStyle/>
        <a:p>
          <a:endParaRPr lang="en-CA"/>
        </a:p>
      </dgm:t>
    </dgm:pt>
    <dgm:pt modelId="{3759184D-DCB7-4835-B028-15DD7DE0AA86}">
      <dgm:prSet/>
      <dgm:spPr/>
      <dgm:t>
        <a:bodyPr/>
        <a:lstStyle/>
        <a:p>
          <a:r>
            <a:rPr lang="en-US" smtClean="0"/>
            <a:t>Incrementalism</a:t>
          </a:r>
          <a:endParaRPr lang="en-US" dirty="0" smtClean="0"/>
        </a:p>
      </dgm:t>
    </dgm:pt>
    <dgm:pt modelId="{C27E6945-49F6-48CE-A89D-F0A1AB1B0E15}" type="parTrans" cxnId="{97E21317-BF76-4282-A707-44D1CBCAA393}">
      <dgm:prSet/>
      <dgm:spPr/>
      <dgm:t>
        <a:bodyPr/>
        <a:lstStyle/>
        <a:p>
          <a:endParaRPr lang="en-CA"/>
        </a:p>
      </dgm:t>
    </dgm:pt>
    <dgm:pt modelId="{6DFE6A44-B7A9-4537-98A2-D49F0C9E41D6}" type="sibTrans" cxnId="{97E21317-BF76-4282-A707-44D1CBCAA393}">
      <dgm:prSet/>
      <dgm:spPr/>
      <dgm:t>
        <a:bodyPr/>
        <a:lstStyle/>
        <a:p>
          <a:endParaRPr lang="en-CA"/>
        </a:p>
      </dgm:t>
    </dgm:pt>
    <dgm:pt modelId="{773A1CA4-6102-4CAF-8994-02DFCAB20E67}">
      <dgm:prSet/>
      <dgm:spPr/>
      <dgm:t>
        <a:bodyPr/>
        <a:lstStyle/>
        <a:p>
          <a:r>
            <a:rPr lang="en-US" dirty="0" smtClean="0"/>
            <a:t>Priority of Immediate Goals</a:t>
          </a:r>
        </a:p>
      </dgm:t>
    </dgm:pt>
    <dgm:pt modelId="{0F44A62D-1A65-4CA2-BB37-9B5FCB74EC43}" type="parTrans" cxnId="{D14524E3-4B02-4CAF-AA7C-C9D30A87138A}">
      <dgm:prSet/>
      <dgm:spPr/>
      <dgm:t>
        <a:bodyPr/>
        <a:lstStyle/>
        <a:p>
          <a:endParaRPr lang="en-CA"/>
        </a:p>
      </dgm:t>
    </dgm:pt>
    <dgm:pt modelId="{1401D1F5-216E-435A-872D-D3C8403A8D5E}" type="sibTrans" cxnId="{D14524E3-4B02-4CAF-AA7C-C9D30A87138A}">
      <dgm:prSet/>
      <dgm:spPr/>
      <dgm:t>
        <a:bodyPr/>
        <a:lstStyle/>
        <a:p>
          <a:endParaRPr lang="en-CA"/>
        </a:p>
      </dgm:t>
    </dgm:pt>
    <dgm:pt modelId="{D0702537-2643-4839-ABA0-A6AC65A9AE05}">
      <dgm:prSet/>
      <dgm:spPr/>
      <dgm:t>
        <a:bodyPr/>
        <a:lstStyle/>
        <a:p>
          <a:r>
            <a:rPr lang="en-US" dirty="0" smtClean="0"/>
            <a:t>Peer Involvement</a:t>
          </a:r>
        </a:p>
      </dgm:t>
    </dgm:pt>
    <dgm:pt modelId="{090B7BD3-F622-4D73-B23F-9041EA156BE9}" type="parTrans" cxnId="{024F6ABD-ACC3-4C5E-B9FC-2BE680B629BF}">
      <dgm:prSet/>
      <dgm:spPr/>
      <dgm:t>
        <a:bodyPr/>
        <a:lstStyle/>
        <a:p>
          <a:endParaRPr lang="en-CA"/>
        </a:p>
      </dgm:t>
    </dgm:pt>
    <dgm:pt modelId="{978F485A-D0E3-426E-A1DD-23B0C3DD4E85}" type="sibTrans" cxnId="{024F6ABD-ACC3-4C5E-B9FC-2BE680B629BF}">
      <dgm:prSet/>
      <dgm:spPr/>
      <dgm:t>
        <a:bodyPr/>
        <a:lstStyle/>
        <a:p>
          <a:endParaRPr lang="en-CA"/>
        </a:p>
      </dgm:t>
    </dgm:pt>
    <dgm:pt modelId="{B7DFB5A2-CD42-414A-B666-30DE2729940B}">
      <dgm:prSet/>
      <dgm:spPr/>
      <dgm:t>
        <a:bodyPr/>
        <a:lstStyle/>
        <a:p>
          <a:r>
            <a:rPr lang="en-US" b="0" dirty="0" smtClean="0"/>
            <a:t>Dignity and Compassion</a:t>
          </a:r>
          <a:endParaRPr lang="en-CA" b="0" dirty="0"/>
        </a:p>
      </dgm:t>
    </dgm:pt>
    <dgm:pt modelId="{3F8247A2-1AEA-46B1-B06E-4D73327142EB}" type="parTrans" cxnId="{7F47ACAE-B09B-4D21-A589-C23A2062A2EC}">
      <dgm:prSet/>
      <dgm:spPr/>
      <dgm:t>
        <a:bodyPr/>
        <a:lstStyle/>
        <a:p>
          <a:endParaRPr lang="en-CA"/>
        </a:p>
      </dgm:t>
    </dgm:pt>
    <dgm:pt modelId="{3AFFA96F-408A-4BA5-A21E-B7B5E683037D}" type="sibTrans" cxnId="{7F47ACAE-B09B-4D21-A589-C23A2062A2EC}">
      <dgm:prSet/>
      <dgm:spPr/>
      <dgm:t>
        <a:bodyPr/>
        <a:lstStyle/>
        <a:p>
          <a:endParaRPr lang="en-CA"/>
        </a:p>
      </dgm:t>
    </dgm:pt>
    <dgm:pt modelId="{A7C3FF82-86A5-43F7-BE6C-FAB09E37417C}">
      <dgm:prSet/>
      <dgm:spPr/>
      <dgm:t>
        <a:bodyPr/>
        <a:lstStyle/>
        <a:p>
          <a:r>
            <a:rPr lang="en-US" dirty="0" smtClean="0"/>
            <a:t>Transparency and Accountability</a:t>
          </a:r>
          <a:endParaRPr lang="en-CA" dirty="0"/>
        </a:p>
      </dgm:t>
    </dgm:pt>
    <dgm:pt modelId="{C50A28B5-F3C2-4EA6-A071-B04AA1E9EB20}" type="parTrans" cxnId="{F3B0C91F-FB1E-4D65-8F3F-E5B98E527120}">
      <dgm:prSet/>
      <dgm:spPr/>
      <dgm:t>
        <a:bodyPr/>
        <a:lstStyle/>
        <a:p>
          <a:endParaRPr lang="en-CA"/>
        </a:p>
      </dgm:t>
    </dgm:pt>
    <dgm:pt modelId="{C2F53D82-0135-4EE6-A0D6-94C475E26E7B}" type="sibTrans" cxnId="{F3B0C91F-FB1E-4D65-8F3F-E5B98E527120}">
      <dgm:prSet/>
      <dgm:spPr/>
      <dgm:t>
        <a:bodyPr/>
        <a:lstStyle/>
        <a:p>
          <a:endParaRPr lang="en-CA"/>
        </a:p>
      </dgm:t>
    </dgm:pt>
    <dgm:pt modelId="{22233E14-9DF3-44B2-A953-8FFC3E050ADE}" type="pres">
      <dgm:prSet presAssocID="{BD412DDD-0B02-42A1-AB6F-1FE751F0DE2F}" presName="Name0" presStyleCnt="0">
        <dgm:presLayoutVars>
          <dgm:dir/>
          <dgm:animLvl val="lvl"/>
          <dgm:resizeHandles/>
        </dgm:presLayoutVars>
      </dgm:prSet>
      <dgm:spPr/>
      <dgm:t>
        <a:bodyPr/>
        <a:lstStyle/>
        <a:p>
          <a:endParaRPr lang="en-CA"/>
        </a:p>
      </dgm:t>
    </dgm:pt>
    <dgm:pt modelId="{2B394FAB-5C51-473D-BDD5-A50EB0E4D444}" type="pres">
      <dgm:prSet presAssocID="{D71EB8AA-54D2-485B-A4E7-8CAC04FB7EB1}" presName="linNode" presStyleCnt="0"/>
      <dgm:spPr/>
    </dgm:pt>
    <dgm:pt modelId="{28534480-F818-4BA7-8516-F500E2F92E98}" type="pres">
      <dgm:prSet presAssocID="{D71EB8AA-54D2-485B-A4E7-8CAC04FB7EB1}" presName="parentShp" presStyleLbl="node1" presStyleIdx="0" presStyleCnt="9">
        <dgm:presLayoutVars>
          <dgm:bulletEnabled val="1"/>
        </dgm:presLayoutVars>
      </dgm:prSet>
      <dgm:spPr/>
      <dgm:t>
        <a:bodyPr/>
        <a:lstStyle/>
        <a:p>
          <a:endParaRPr lang="en-CA"/>
        </a:p>
      </dgm:t>
    </dgm:pt>
    <dgm:pt modelId="{A7D888B6-B2CE-4252-AC94-F6B897E874C5}" type="pres">
      <dgm:prSet presAssocID="{D71EB8AA-54D2-485B-A4E7-8CAC04FB7EB1}" presName="childShp" presStyleLbl="bgAccFollowNode1" presStyleIdx="0" presStyleCnt="9">
        <dgm:presLayoutVars>
          <dgm:bulletEnabled val="1"/>
        </dgm:presLayoutVars>
      </dgm:prSet>
      <dgm:spPr/>
    </dgm:pt>
    <dgm:pt modelId="{2193B5C1-A4F8-46E7-943C-27AF87AEE5D8}" type="pres">
      <dgm:prSet presAssocID="{A1732C3F-B713-4906-91AD-991FF72BE8FD}" presName="spacing" presStyleCnt="0"/>
      <dgm:spPr/>
    </dgm:pt>
    <dgm:pt modelId="{E632C2AF-1690-4579-8559-75F42FD14D3C}" type="pres">
      <dgm:prSet presAssocID="{90BE0345-3B7F-4B9D-883A-A70A26FF0190}" presName="linNode" presStyleCnt="0"/>
      <dgm:spPr/>
    </dgm:pt>
    <dgm:pt modelId="{9CC4C147-0147-4E2B-A68A-A3E819947F5F}" type="pres">
      <dgm:prSet presAssocID="{90BE0345-3B7F-4B9D-883A-A70A26FF0190}" presName="parentShp" presStyleLbl="node1" presStyleIdx="1" presStyleCnt="9">
        <dgm:presLayoutVars>
          <dgm:bulletEnabled val="1"/>
        </dgm:presLayoutVars>
      </dgm:prSet>
      <dgm:spPr/>
      <dgm:t>
        <a:bodyPr/>
        <a:lstStyle/>
        <a:p>
          <a:endParaRPr lang="en-CA"/>
        </a:p>
      </dgm:t>
    </dgm:pt>
    <dgm:pt modelId="{D31F011B-C475-4B35-94A7-0711E8A17D47}" type="pres">
      <dgm:prSet presAssocID="{90BE0345-3B7F-4B9D-883A-A70A26FF0190}" presName="childShp" presStyleLbl="bgAccFollowNode1" presStyleIdx="1" presStyleCnt="9">
        <dgm:presLayoutVars>
          <dgm:bulletEnabled val="1"/>
        </dgm:presLayoutVars>
      </dgm:prSet>
      <dgm:spPr/>
    </dgm:pt>
    <dgm:pt modelId="{6AA67E71-0F1F-4620-BB54-E56175E9BF33}" type="pres">
      <dgm:prSet presAssocID="{14115A61-F893-46CA-8ECD-F722C7D1FE09}" presName="spacing" presStyleCnt="0"/>
      <dgm:spPr/>
    </dgm:pt>
    <dgm:pt modelId="{24188DBA-E529-46CD-8605-9A6CFEF3E1A7}" type="pres">
      <dgm:prSet presAssocID="{B7DFB5A2-CD42-414A-B666-30DE2729940B}" presName="linNode" presStyleCnt="0"/>
      <dgm:spPr/>
    </dgm:pt>
    <dgm:pt modelId="{72A46FA4-A7FE-4DBF-9088-0EECBFC154BB}" type="pres">
      <dgm:prSet presAssocID="{B7DFB5A2-CD42-414A-B666-30DE2729940B}" presName="parentShp" presStyleLbl="node1" presStyleIdx="2" presStyleCnt="9">
        <dgm:presLayoutVars>
          <dgm:bulletEnabled val="1"/>
        </dgm:presLayoutVars>
      </dgm:prSet>
      <dgm:spPr/>
      <dgm:t>
        <a:bodyPr/>
        <a:lstStyle/>
        <a:p>
          <a:endParaRPr lang="en-CA"/>
        </a:p>
      </dgm:t>
    </dgm:pt>
    <dgm:pt modelId="{B688AA10-8A2A-4977-BECC-DDA041DF1D48}" type="pres">
      <dgm:prSet presAssocID="{B7DFB5A2-CD42-414A-B666-30DE2729940B}" presName="childShp" presStyleLbl="bgAccFollowNode1" presStyleIdx="2" presStyleCnt="9">
        <dgm:presLayoutVars>
          <dgm:bulletEnabled val="1"/>
        </dgm:presLayoutVars>
      </dgm:prSet>
      <dgm:spPr/>
    </dgm:pt>
    <dgm:pt modelId="{47A7E876-E63C-4F08-83EC-9B6BF2C4CC62}" type="pres">
      <dgm:prSet presAssocID="{3AFFA96F-408A-4BA5-A21E-B7B5E683037D}" presName="spacing" presStyleCnt="0"/>
      <dgm:spPr/>
    </dgm:pt>
    <dgm:pt modelId="{E4E510B7-283F-4BBE-BE72-C5C24A4C536E}" type="pres">
      <dgm:prSet presAssocID="{17BCC737-02F3-4F80-BDD3-CF3766DA5813}" presName="linNode" presStyleCnt="0"/>
      <dgm:spPr/>
    </dgm:pt>
    <dgm:pt modelId="{62132074-A3C3-4843-AF2B-6E1EE00D00C5}" type="pres">
      <dgm:prSet presAssocID="{17BCC737-02F3-4F80-BDD3-CF3766DA5813}" presName="parentShp" presStyleLbl="node1" presStyleIdx="3" presStyleCnt="9">
        <dgm:presLayoutVars>
          <dgm:bulletEnabled val="1"/>
        </dgm:presLayoutVars>
      </dgm:prSet>
      <dgm:spPr/>
      <dgm:t>
        <a:bodyPr/>
        <a:lstStyle/>
        <a:p>
          <a:endParaRPr lang="en-CA"/>
        </a:p>
      </dgm:t>
    </dgm:pt>
    <dgm:pt modelId="{51524085-FFE4-4C9F-BB7D-D690EC1CB1F5}" type="pres">
      <dgm:prSet presAssocID="{17BCC737-02F3-4F80-BDD3-CF3766DA5813}" presName="childShp" presStyleLbl="bgAccFollowNode1" presStyleIdx="3" presStyleCnt="9">
        <dgm:presLayoutVars>
          <dgm:bulletEnabled val="1"/>
        </dgm:presLayoutVars>
      </dgm:prSet>
      <dgm:spPr/>
    </dgm:pt>
    <dgm:pt modelId="{E77FEE76-EE1B-42E8-9CE8-8CDBFD8CEA31}" type="pres">
      <dgm:prSet presAssocID="{54CE88E4-48EA-43E0-897D-E9DAAF0EEE9D}" presName="spacing" presStyleCnt="0"/>
      <dgm:spPr/>
    </dgm:pt>
    <dgm:pt modelId="{8A756847-04E0-4F9E-BB4C-4D3D73648D43}" type="pres">
      <dgm:prSet presAssocID="{1FF8BF4B-C532-4B73-980A-B3B9C04EA896}" presName="linNode" presStyleCnt="0"/>
      <dgm:spPr/>
    </dgm:pt>
    <dgm:pt modelId="{F46D6916-1F7B-401C-AC97-77753250FAFC}" type="pres">
      <dgm:prSet presAssocID="{1FF8BF4B-C532-4B73-980A-B3B9C04EA896}" presName="parentShp" presStyleLbl="node1" presStyleIdx="4" presStyleCnt="9">
        <dgm:presLayoutVars>
          <dgm:bulletEnabled val="1"/>
        </dgm:presLayoutVars>
      </dgm:prSet>
      <dgm:spPr/>
      <dgm:t>
        <a:bodyPr/>
        <a:lstStyle/>
        <a:p>
          <a:endParaRPr lang="en-CA"/>
        </a:p>
      </dgm:t>
    </dgm:pt>
    <dgm:pt modelId="{DA6631D5-F777-4503-9977-9474DA659D4A}" type="pres">
      <dgm:prSet presAssocID="{1FF8BF4B-C532-4B73-980A-B3B9C04EA896}" presName="childShp" presStyleLbl="bgAccFollowNode1" presStyleIdx="4" presStyleCnt="9">
        <dgm:presLayoutVars>
          <dgm:bulletEnabled val="1"/>
        </dgm:presLayoutVars>
      </dgm:prSet>
      <dgm:spPr/>
    </dgm:pt>
    <dgm:pt modelId="{C0E37CA3-C095-4AAE-ABC2-ABA98B3B0996}" type="pres">
      <dgm:prSet presAssocID="{6DAB4AA6-0FDB-48C1-9993-7601D98FB2CF}" presName="spacing" presStyleCnt="0"/>
      <dgm:spPr/>
    </dgm:pt>
    <dgm:pt modelId="{752E1957-983B-46E7-B454-E03EAD651FA1}" type="pres">
      <dgm:prSet presAssocID="{3759184D-DCB7-4835-B028-15DD7DE0AA86}" presName="linNode" presStyleCnt="0"/>
      <dgm:spPr/>
    </dgm:pt>
    <dgm:pt modelId="{8639612D-26D0-47FF-B66D-C4E05D2D9E77}" type="pres">
      <dgm:prSet presAssocID="{3759184D-DCB7-4835-B028-15DD7DE0AA86}" presName="parentShp" presStyleLbl="node1" presStyleIdx="5" presStyleCnt="9">
        <dgm:presLayoutVars>
          <dgm:bulletEnabled val="1"/>
        </dgm:presLayoutVars>
      </dgm:prSet>
      <dgm:spPr/>
      <dgm:t>
        <a:bodyPr/>
        <a:lstStyle/>
        <a:p>
          <a:endParaRPr lang="en-CA"/>
        </a:p>
      </dgm:t>
    </dgm:pt>
    <dgm:pt modelId="{1CBB539C-8CFD-4D71-9FEA-CCD337FE1D66}" type="pres">
      <dgm:prSet presAssocID="{3759184D-DCB7-4835-B028-15DD7DE0AA86}" presName="childShp" presStyleLbl="bgAccFollowNode1" presStyleIdx="5" presStyleCnt="9">
        <dgm:presLayoutVars>
          <dgm:bulletEnabled val="1"/>
        </dgm:presLayoutVars>
      </dgm:prSet>
      <dgm:spPr/>
    </dgm:pt>
    <dgm:pt modelId="{422FAA07-504A-457D-8057-405C659A59A2}" type="pres">
      <dgm:prSet presAssocID="{6DFE6A44-B7A9-4537-98A2-D49F0C9E41D6}" presName="spacing" presStyleCnt="0"/>
      <dgm:spPr/>
    </dgm:pt>
    <dgm:pt modelId="{DFA64718-048C-42E5-9AA7-EE939094DE8F}" type="pres">
      <dgm:prSet presAssocID="{773A1CA4-6102-4CAF-8994-02DFCAB20E67}" presName="linNode" presStyleCnt="0"/>
      <dgm:spPr/>
    </dgm:pt>
    <dgm:pt modelId="{17CB5D73-BAE4-4B1A-A297-89DF5B88F1C0}" type="pres">
      <dgm:prSet presAssocID="{773A1CA4-6102-4CAF-8994-02DFCAB20E67}" presName="parentShp" presStyleLbl="node1" presStyleIdx="6" presStyleCnt="9">
        <dgm:presLayoutVars>
          <dgm:bulletEnabled val="1"/>
        </dgm:presLayoutVars>
      </dgm:prSet>
      <dgm:spPr/>
      <dgm:t>
        <a:bodyPr/>
        <a:lstStyle/>
        <a:p>
          <a:endParaRPr lang="en-CA"/>
        </a:p>
      </dgm:t>
    </dgm:pt>
    <dgm:pt modelId="{76459725-7457-47A8-804B-36B3F50707C0}" type="pres">
      <dgm:prSet presAssocID="{773A1CA4-6102-4CAF-8994-02DFCAB20E67}" presName="childShp" presStyleLbl="bgAccFollowNode1" presStyleIdx="6" presStyleCnt="9">
        <dgm:presLayoutVars>
          <dgm:bulletEnabled val="1"/>
        </dgm:presLayoutVars>
      </dgm:prSet>
      <dgm:spPr/>
    </dgm:pt>
    <dgm:pt modelId="{A9A21BAE-6CA5-4C9C-B768-1DB9B206F1DD}" type="pres">
      <dgm:prSet presAssocID="{1401D1F5-216E-435A-872D-D3C8403A8D5E}" presName="spacing" presStyleCnt="0"/>
      <dgm:spPr/>
    </dgm:pt>
    <dgm:pt modelId="{5D38A3E0-B661-4E38-B725-8008C6073BDF}" type="pres">
      <dgm:prSet presAssocID="{D0702537-2643-4839-ABA0-A6AC65A9AE05}" presName="linNode" presStyleCnt="0"/>
      <dgm:spPr/>
    </dgm:pt>
    <dgm:pt modelId="{59E7DF54-1823-4062-86A6-BDE64CF78212}" type="pres">
      <dgm:prSet presAssocID="{D0702537-2643-4839-ABA0-A6AC65A9AE05}" presName="parentShp" presStyleLbl="node1" presStyleIdx="7" presStyleCnt="9">
        <dgm:presLayoutVars>
          <dgm:bulletEnabled val="1"/>
        </dgm:presLayoutVars>
      </dgm:prSet>
      <dgm:spPr/>
      <dgm:t>
        <a:bodyPr/>
        <a:lstStyle/>
        <a:p>
          <a:endParaRPr lang="en-CA"/>
        </a:p>
      </dgm:t>
    </dgm:pt>
    <dgm:pt modelId="{67EF175A-A367-472B-AB69-3CCC4902B38F}" type="pres">
      <dgm:prSet presAssocID="{D0702537-2643-4839-ABA0-A6AC65A9AE05}" presName="childShp" presStyleLbl="bgAccFollowNode1" presStyleIdx="7" presStyleCnt="9">
        <dgm:presLayoutVars>
          <dgm:bulletEnabled val="1"/>
        </dgm:presLayoutVars>
      </dgm:prSet>
      <dgm:spPr/>
    </dgm:pt>
    <dgm:pt modelId="{57208AC9-2193-4123-A368-31ACF8CC0F9F}" type="pres">
      <dgm:prSet presAssocID="{978F485A-D0E3-426E-A1DD-23B0C3DD4E85}" presName="spacing" presStyleCnt="0"/>
      <dgm:spPr/>
    </dgm:pt>
    <dgm:pt modelId="{CEEAD8E3-A2C9-4C21-A7E0-E4ECBF2A1A8B}" type="pres">
      <dgm:prSet presAssocID="{A7C3FF82-86A5-43F7-BE6C-FAB09E37417C}" presName="linNode" presStyleCnt="0"/>
      <dgm:spPr/>
    </dgm:pt>
    <dgm:pt modelId="{B57205FB-BBDE-44BC-8B52-A3E2F98E2F33}" type="pres">
      <dgm:prSet presAssocID="{A7C3FF82-86A5-43F7-BE6C-FAB09E37417C}" presName="parentShp" presStyleLbl="node1" presStyleIdx="8" presStyleCnt="9">
        <dgm:presLayoutVars>
          <dgm:bulletEnabled val="1"/>
        </dgm:presLayoutVars>
      </dgm:prSet>
      <dgm:spPr/>
      <dgm:t>
        <a:bodyPr/>
        <a:lstStyle/>
        <a:p>
          <a:endParaRPr lang="en-CA"/>
        </a:p>
      </dgm:t>
    </dgm:pt>
    <dgm:pt modelId="{508D04DF-3330-4EDF-918F-EE5A757485C2}" type="pres">
      <dgm:prSet presAssocID="{A7C3FF82-86A5-43F7-BE6C-FAB09E37417C}" presName="childShp" presStyleLbl="bgAccFollowNode1" presStyleIdx="8" presStyleCnt="9">
        <dgm:presLayoutVars>
          <dgm:bulletEnabled val="1"/>
        </dgm:presLayoutVars>
      </dgm:prSet>
      <dgm:spPr/>
    </dgm:pt>
  </dgm:ptLst>
  <dgm:cxnLst>
    <dgm:cxn modelId="{D0F15947-0AE4-4472-99BC-8A2D1E20CD15}" type="presOf" srcId="{D0702537-2643-4839-ABA0-A6AC65A9AE05}" destId="{59E7DF54-1823-4062-86A6-BDE64CF78212}" srcOrd="0" destOrd="0" presId="urn:microsoft.com/office/officeart/2005/8/layout/vList6"/>
    <dgm:cxn modelId="{75AE2884-4A8C-4AB1-AA78-4ABEE45A2C37}" type="presOf" srcId="{B7DFB5A2-CD42-414A-B666-30DE2729940B}" destId="{72A46FA4-A7FE-4DBF-9088-0EECBFC154BB}" srcOrd="0" destOrd="0" presId="urn:microsoft.com/office/officeart/2005/8/layout/vList6"/>
    <dgm:cxn modelId="{C4F0906E-6A0E-4C77-854C-B894310531DA}" type="presOf" srcId="{1FF8BF4B-C532-4B73-980A-B3B9C04EA896}" destId="{F46D6916-1F7B-401C-AC97-77753250FAFC}" srcOrd="0" destOrd="0" presId="urn:microsoft.com/office/officeart/2005/8/layout/vList6"/>
    <dgm:cxn modelId="{6F27BDE7-C957-41F5-AF16-416ADE991E8E}" type="presOf" srcId="{A7C3FF82-86A5-43F7-BE6C-FAB09E37417C}" destId="{B57205FB-BBDE-44BC-8B52-A3E2F98E2F33}" srcOrd="0" destOrd="0" presId="urn:microsoft.com/office/officeart/2005/8/layout/vList6"/>
    <dgm:cxn modelId="{0FE24B3E-6D0C-4EBD-883A-5746901BA763}" type="presOf" srcId="{17BCC737-02F3-4F80-BDD3-CF3766DA5813}" destId="{62132074-A3C3-4843-AF2B-6E1EE00D00C5}" srcOrd="0" destOrd="0" presId="urn:microsoft.com/office/officeart/2005/8/layout/vList6"/>
    <dgm:cxn modelId="{F3B0C91F-FB1E-4D65-8F3F-E5B98E527120}" srcId="{BD412DDD-0B02-42A1-AB6F-1FE751F0DE2F}" destId="{A7C3FF82-86A5-43F7-BE6C-FAB09E37417C}" srcOrd="8" destOrd="0" parTransId="{C50A28B5-F3C2-4EA6-A071-B04AA1E9EB20}" sibTransId="{C2F53D82-0135-4EE6-A0D6-94C475E26E7B}"/>
    <dgm:cxn modelId="{3D8D928A-9E97-41AB-B740-1B83AB893FBC}" type="presOf" srcId="{3759184D-DCB7-4835-B028-15DD7DE0AA86}" destId="{8639612D-26D0-47FF-B66D-C4E05D2D9E77}" srcOrd="0" destOrd="0" presId="urn:microsoft.com/office/officeart/2005/8/layout/vList6"/>
    <dgm:cxn modelId="{A1B51DFB-F7F1-4EB1-BEB5-C5972CFBA7E3}" srcId="{BD412DDD-0B02-42A1-AB6F-1FE751F0DE2F}" destId="{1FF8BF4B-C532-4B73-980A-B3B9C04EA896}" srcOrd="4" destOrd="0" parTransId="{4359134B-78C1-4709-ADDF-8F0548CF8A68}" sibTransId="{6DAB4AA6-0FDB-48C1-9993-7601D98FB2CF}"/>
    <dgm:cxn modelId="{7F47ACAE-B09B-4D21-A589-C23A2062A2EC}" srcId="{BD412DDD-0B02-42A1-AB6F-1FE751F0DE2F}" destId="{B7DFB5A2-CD42-414A-B666-30DE2729940B}" srcOrd="2" destOrd="0" parTransId="{3F8247A2-1AEA-46B1-B06E-4D73327142EB}" sibTransId="{3AFFA96F-408A-4BA5-A21E-B7B5E683037D}"/>
    <dgm:cxn modelId="{8C8C5149-E80F-4BBF-8DFD-99D0191BD3C3}" type="presOf" srcId="{90BE0345-3B7F-4B9D-883A-A70A26FF0190}" destId="{9CC4C147-0147-4E2B-A68A-A3E819947F5F}" srcOrd="0" destOrd="0" presId="urn:microsoft.com/office/officeart/2005/8/layout/vList6"/>
    <dgm:cxn modelId="{40F85DEF-2C30-49F5-87F6-CC79E3407FD6}" srcId="{BD412DDD-0B02-42A1-AB6F-1FE751F0DE2F}" destId="{90BE0345-3B7F-4B9D-883A-A70A26FF0190}" srcOrd="1" destOrd="0" parTransId="{787E3665-75DF-41EB-BD4C-2E0B00205B4B}" sibTransId="{14115A61-F893-46CA-8ECD-F722C7D1FE09}"/>
    <dgm:cxn modelId="{05753A15-F2B6-40B9-91A0-B0EFEACD8D60}" srcId="{BD412DDD-0B02-42A1-AB6F-1FE751F0DE2F}" destId="{D71EB8AA-54D2-485B-A4E7-8CAC04FB7EB1}" srcOrd="0" destOrd="0" parTransId="{76EFC250-1E6A-4FF3-A314-0B1230970AE9}" sibTransId="{A1732C3F-B713-4906-91AD-991FF72BE8FD}"/>
    <dgm:cxn modelId="{C5E695B7-4562-4106-B76A-FC6EE020A1F1}" type="presOf" srcId="{BD412DDD-0B02-42A1-AB6F-1FE751F0DE2F}" destId="{22233E14-9DF3-44B2-A953-8FFC3E050ADE}" srcOrd="0" destOrd="0" presId="urn:microsoft.com/office/officeart/2005/8/layout/vList6"/>
    <dgm:cxn modelId="{1ED87311-738C-4DDE-B793-AE5F3E81784C}" srcId="{BD412DDD-0B02-42A1-AB6F-1FE751F0DE2F}" destId="{17BCC737-02F3-4F80-BDD3-CF3766DA5813}" srcOrd="3" destOrd="0" parTransId="{6143D8CD-467D-47A6-AA5D-0DFF6FDB2E73}" sibTransId="{54CE88E4-48EA-43E0-897D-E9DAAF0EEE9D}"/>
    <dgm:cxn modelId="{75211FCD-1415-499E-ABED-B9E1069CE98B}" type="presOf" srcId="{773A1CA4-6102-4CAF-8994-02DFCAB20E67}" destId="{17CB5D73-BAE4-4B1A-A297-89DF5B88F1C0}" srcOrd="0" destOrd="0" presId="urn:microsoft.com/office/officeart/2005/8/layout/vList6"/>
    <dgm:cxn modelId="{D14524E3-4B02-4CAF-AA7C-C9D30A87138A}" srcId="{BD412DDD-0B02-42A1-AB6F-1FE751F0DE2F}" destId="{773A1CA4-6102-4CAF-8994-02DFCAB20E67}" srcOrd="6" destOrd="0" parTransId="{0F44A62D-1A65-4CA2-BB37-9B5FCB74EC43}" sibTransId="{1401D1F5-216E-435A-872D-D3C8403A8D5E}"/>
    <dgm:cxn modelId="{51460498-12CF-4978-8C6A-51A1383065C9}" type="presOf" srcId="{D71EB8AA-54D2-485B-A4E7-8CAC04FB7EB1}" destId="{28534480-F818-4BA7-8516-F500E2F92E98}" srcOrd="0" destOrd="0" presId="urn:microsoft.com/office/officeart/2005/8/layout/vList6"/>
    <dgm:cxn modelId="{97E21317-BF76-4282-A707-44D1CBCAA393}" srcId="{BD412DDD-0B02-42A1-AB6F-1FE751F0DE2F}" destId="{3759184D-DCB7-4835-B028-15DD7DE0AA86}" srcOrd="5" destOrd="0" parTransId="{C27E6945-49F6-48CE-A89D-F0A1AB1B0E15}" sibTransId="{6DFE6A44-B7A9-4537-98A2-D49F0C9E41D6}"/>
    <dgm:cxn modelId="{024F6ABD-ACC3-4C5E-B9FC-2BE680B629BF}" srcId="{BD412DDD-0B02-42A1-AB6F-1FE751F0DE2F}" destId="{D0702537-2643-4839-ABA0-A6AC65A9AE05}" srcOrd="7" destOrd="0" parTransId="{090B7BD3-F622-4D73-B23F-9041EA156BE9}" sibTransId="{978F485A-D0E3-426E-A1DD-23B0C3DD4E85}"/>
    <dgm:cxn modelId="{394AB95B-11B2-4E20-9FEC-2F26F9FA652D}" type="presParOf" srcId="{22233E14-9DF3-44B2-A953-8FFC3E050ADE}" destId="{2B394FAB-5C51-473D-BDD5-A50EB0E4D444}" srcOrd="0" destOrd="0" presId="urn:microsoft.com/office/officeart/2005/8/layout/vList6"/>
    <dgm:cxn modelId="{1EC57EAB-071E-42FE-803C-79C942B90471}" type="presParOf" srcId="{2B394FAB-5C51-473D-BDD5-A50EB0E4D444}" destId="{28534480-F818-4BA7-8516-F500E2F92E98}" srcOrd="0" destOrd="0" presId="urn:microsoft.com/office/officeart/2005/8/layout/vList6"/>
    <dgm:cxn modelId="{C57CDF8B-48AE-4820-8BB9-038197EEAC12}" type="presParOf" srcId="{2B394FAB-5C51-473D-BDD5-A50EB0E4D444}" destId="{A7D888B6-B2CE-4252-AC94-F6B897E874C5}" srcOrd="1" destOrd="0" presId="urn:microsoft.com/office/officeart/2005/8/layout/vList6"/>
    <dgm:cxn modelId="{9488880F-6FEE-4C5D-B602-998AEF834D33}" type="presParOf" srcId="{22233E14-9DF3-44B2-A953-8FFC3E050ADE}" destId="{2193B5C1-A4F8-46E7-943C-27AF87AEE5D8}" srcOrd="1" destOrd="0" presId="urn:microsoft.com/office/officeart/2005/8/layout/vList6"/>
    <dgm:cxn modelId="{C90F5FE9-B6E3-42B6-8D5F-E628F8BB806C}" type="presParOf" srcId="{22233E14-9DF3-44B2-A953-8FFC3E050ADE}" destId="{E632C2AF-1690-4579-8559-75F42FD14D3C}" srcOrd="2" destOrd="0" presId="urn:microsoft.com/office/officeart/2005/8/layout/vList6"/>
    <dgm:cxn modelId="{72F0F783-264A-479C-9009-B2439172D730}" type="presParOf" srcId="{E632C2AF-1690-4579-8559-75F42FD14D3C}" destId="{9CC4C147-0147-4E2B-A68A-A3E819947F5F}" srcOrd="0" destOrd="0" presId="urn:microsoft.com/office/officeart/2005/8/layout/vList6"/>
    <dgm:cxn modelId="{F0AB67A9-3FA5-4A76-875B-3351E58A70AE}" type="presParOf" srcId="{E632C2AF-1690-4579-8559-75F42FD14D3C}" destId="{D31F011B-C475-4B35-94A7-0711E8A17D47}" srcOrd="1" destOrd="0" presId="urn:microsoft.com/office/officeart/2005/8/layout/vList6"/>
    <dgm:cxn modelId="{58F2C47D-0B2E-403A-8326-056203DC741F}" type="presParOf" srcId="{22233E14-9DF3-44B2-A953-8FFC3E050ADE}" destId="{6AA67E71-0F1F-4620-BB54-E56175E9BF33}" srcOrd="3" destOrd="0" presId="urn:microsoft.com/office/officeart/2005/8/layout/vList6"/>
    <dgm:cxn modelId="{05E31B87-B6DC-43DD-A313-998B65EBEFFA}" type="presParOf" srcId="{22233E14-9DF3-44B2-A953-8FFC3E050ADE}" destId="{24188DBA-E529-46CD-8605-9A6CFEF3E1A7}" srcOrd="4" destOrd="0" presId="urn:microsoft.com/office/officeart/2005/8/layout/vList6"/>
    <dgm:cxn modelId="{3CCE2D61-A1F0-48C5-9916-52BB1742107B}" type="presParOf" srcId="{24188DBA-E529-46CD-8605-9A6CFEF3E1A7}" destId="{72A46FA4-A7FE-4DBF-9088-0EECBFC154BB}" srcOrd="0" destOrd="0" presId="urn:microsoft.com/office/officeart/2005/8/layout/vList6"/>
    <dgm:cxn modelId="{E0B24D6A-E9DA-4D22-A628-4883D3FA7958}" type="presParOf" srcId="{24188DBA-E529-46CD-8605-9A6CFEF3E1A7}" destId="{B688AA10-8A2A-4977-BECC-DDA041DF1D48}" srcOrd="1" destOrd="0" presId="urn:microsoft.com/office/officeart/2005/8/layout/vList6"/>
    <dgm:cxn modelId="{BE6919AB-B25C-4B94-AB2C-0EA5B51998C8}" type="presParOf" srcId="{22233E14-9DF3-44B2-A953-8FFC3E050ADE}" destId="{47A7E876-E63C-4F08-83EC-9B6BF2C4CC62}" srcOrd="5" destOrd="0" presId="urn:microsoft.com/office/officeart/2005/8/layout/vList6"/>
    <dgm:cxn modelId="{3C76B3E2-6C80-4616-A83D-73338D9FC000}" type="presParOf" srcId="{22233E14-9DF3-44B2-A953-8FFC3E050ADE}" destId="{E4E510B7-283F-4BBE-BE72-C5C24A4C536E}" srcOrd="6" destOrd="0" presId="urn:microsoft.com/office/officeart/2005/8/layout/vList6"/>
    <dgm:cxn modelId="{946A8554-FEE2-4D04-A327-3EEB0ED45716}" type="presParOf" srcId="{E4E510B7-283F-4BBE-BE72-C5C24A4C536E}" destId="{62132074-A3C3-4843-AF2B-6E1EE00D00C5}" srcOrd="0" destOrd="0" presId="urn:microsoft.com/office/officeart/2005/8/layout/vList6"/>
    <dgm:cxn modelId="{0E7D5516-19C8-45A3-8806-2C16FAE90F96}" type="presParOf" srcId="{E4E510B7-283F-4BBE-BE72-C5C24A4C536E}" destId="{51524085-FFE4-4C9F-BB7D-D690EC1CB1F5}" srcOrd="1" destOrd="0" presId="urn:microsoft.com/office/officeart/2005/8/layout/vList6"/>
    <dgm:cxn modelId="{14C08D95-19A7-40E9-9766-AB77819D06E1}" type="presParOf" srcId="{22233E14-9DF3-44B2-A953-8FFC3E050ADE}" destId="{E77FEE76-EE1B-42E8-9CE8-8CDBFD8CEA31}" srcOrd="7" destOrd="0" presId="urn:microsoft.com/office/officeart/2005/8/layout/vList6"/>
    <dgm:cxn modelId="{F201447F-9E72-42FC-824A-5663C8C7B197}" type="presParOf" srcId="{22233E14-9DF3-44B2-A953-8FFC3E050ADE}" destId="{8A756847-04E0-4F9E-BB4C-4D3D73648D43}" srcOrd="8" destOrd="0" presId="urn:microsoft.com/office/officeart/2005/8/layout/vList6"/>
    <dgm:cxn modelId="{7B84FCD3-C4DB-4424-8259-012AF060427F}" type="presParOf" srcId="{8A756847-04E0-4F9E-BB4C-4D3D73648D43}" destId="{F46D6916-1F7B-401C-AC97-77753250FAFC}" srcOrd="0" destOrd="0" presId="urn:microsoft.com/office/officeart/2005/8/layout/vList6"/>
    <dgm:cxn modelId="{0D4807EC-CC97-4681-B260-2A6C5B0320B2}" type="presParOf" srcId="{8A756847-04E0-4F9E-BB4C-4D3D73648D43}" destId="{DA6631D5-F777-4503-9977-9474DA659D4A}" srcOrd="1" destOrd="0" presId="urn:microsoft.com/office/officeart/2005/8/layout/vList6"/>
    <dgm:cxn modelId="{2BF3C306-C694-401C-A3F5-440C7B66526B}" type="presParOf" srcId="{22233E14-9DF3-44B2-A953-8FFC3E050ADE}" destId="{C0E37CA3-C095-4AAE-ABC2-ABA98B3B0996}" srcOrd="9" destOrd="0" presId="urn:microsoft.com/office/officeart/2005/8/layout/vList6"/>
    <dgm:cxn modelId="{F7108211-109E-4EFD-A430-357B5F902878}" type="presParOf" srcId="{22233E14-9DF3-44B2-A953-8FFC3E050ADE}" destId="{752E1957-983B-46E7-B454-E03EAD651FA1}" srcOrd="10" destOrd="0" presId="urn:microsoft.com/office/officeart/2005/8/layout/vList6"/>
    <dgm:cxn modelId="{5F5CC155-3CE1-4B89-96A0-F4793AA1009E}" type="presParOf" srcId="{752E1957-983B-46E7-B454-E03EAD651FA1}" destId="{8639612D-26D0-47FF-B66D-C4E05D2D9E77}" srcOrd="0" destOrd="0" presId="urn:microsoft.com/office/officeart/2005/8/layout/vList6"/>
    <dgm:cxn modelId="{3A229B09-1CF5-4375-B824-E9CDF8019592}" type="presParOf" srcId="{752E1957-983B-46E7-B454-E03EAD651FA1}" destId="{1CBB539C-8CFD-4D71-9FEA-CCD337FE1D66}" srcOrd="1" destOrd="0" presId="urn:microsoft.com/office/officeart/2005/8/layout/vList6"/>
    <dgm:cxn modelId="{A1B69468-6C10-43CA-8EDF-DC1C264334F4}" type="presParOf" srcId="{22233E14-9DF3-44B2-A953-8FFC3E050ADE}" destId="{422FAA07-504A-457D-8057-405C659A59A2}" srcOrd="11" destOrd="0" presId="urn:microsoft.com/office/officeart/2005/8/layout/vList6"/>
    <dgm:cxn modelId="{B8D5B2FE-5F5C-46BF-96EB-6ADEB90D3FB8}" type="presParOf" srcId="{22233E14-9DF3-44B2-A953-8FFC3E050ADE}" destId="{DFA64718-048C-42E5-9AA7-EE939094DE8F}" srcOrd="12" destOrd="0" presId="urn:microsoft.com/office/officeart/2005/8/layout/vList6"/>
    <dgm:cxn modelId="{D548AD1A-2046-401B-B0FC-CB54331C5E48}" type="presParOf" srcId="{DFA64718-048C-42E5-9AA7-EE939094DE8F}" destId="{17CB5D73-BAE4-4B1A-A297-89DF5B88F1C0}" srcOrd="0" destOrd="0" presId="urn:microsoft.com/office/officeart/2005/8/layout/vList6"/>
    <dgm:cxn modelId="{8F0C8BB4-A4B3-4EFC-A93C-AE182C7A358A}" type="presParOf" srcId="{DFA64718-048C-42E5-9AA7-EE939094DE8F}" destId="{76459725-7457-47A8-804B-36B3F50707C0}" srcOrd="1" destOrd="0" presId="urn:microsoft.com/office/officeart/2005/8/layout/vList6"/>
    <dgm:cxn modelId="{D8E65961-433E-4C2B-A63A-AE962E46A674}" type="presParOf" srcId="{22233E14-9DF3-44B2-A953-8FFC3E050ADE}" destId="{A9A21BAE-6CA5-4C9C-B768-1DB9B206F1DD}" srcOrd="13" destOrd="0" presId="urn:microsoft.com/office/officeart/2005/8/layout/vList6"/>
    <dgm:cxn modelId="{D1220055-99A3-42EA-9C61-B7F0A1BF0F5D}" type="presParOf" srcId="{22233E14-9DF3-44B2-A953-8FFC3E050ADE}" destId="{5D38A3E0-B661-4E38-B725-8008C6073BDF}" srcOrd="14" destOrd="0" presId="urn:microsoft.com/office/officeart/2005/8/layout/vList6"/>
    <dgm:cxn modelId="{7DB59A06-8545-45AD-B733-2B89303C2BFF}" type="presParOf" srcId="{5D38A3E0-B661-4E38-B725-8008C6073BDF}" destId="{59E7DF54-1823-4062-86A6-BDE64CF78212}" srcOrd="0" destOrd="0" presId="urn:microsoft.com/office/officeart/2005/8/layout/vList6"/>
    <dgm:cxn modelId="{EAD27E90-B3B3-48A5-9075-03FCA9FCFB3C}" type="presParOf" srcId="{5D38A3E0-B661-4E38-B725-8008C6073BDF}" destId="{67EF175A-A367-472B-AB69-3CCC4902B38F}" srcOrd="1" destOrd="0" presId="urn:microsoft.com/office/officeart/2005/8/layout/vList6"/>
    <dgm:cxn modelId="{DD36155E-F057-4CA3-8EC0-B0715BFDB75A}" type="presParOf" srcId="{22233E14-9DF3-44B2-A953-8FFC3E050ADE}" destId="{57208AC9-2193-4123-A368-31ACF8CC0F9F}" srcOrd="15" destOrd="0" presId="urn:microsoft.com/office/officeart/2005/8/layout/vList6"/>
    <dgm:cxn modelId="{0925543A-9CD3-4BF2-8B05-2C6E145FB325}" type="presParOf" srcId="{22233E14-9DF3-44B2-A953-8FFC3E050ADE}" destId="{CEEAD8E3-A2C9-4C21-A7E0-E4ECBF2A1A8B}" srcOrd="16" destOrd="0" presId="urn:microsoft.com/office/officeart/2005/8/layout/vList6"/>
    <dgm:cxn modelId="{3E3B36B3-CEF5-41CC-8BCD-098C48D38BF8}" type="presParOf" srcId="{CEEAD8E3-A2C9-4C21-A7E0-E4ECBF2A1A8B}" destId="{B57205FB-BBDE-44BC-8B52-A3E2F98E2F33}" srcOrd="0" destOrd="0" presId="urn:microsoft.com/office/officeart/2005/8/layout/vList6"/>
    <dgm:cxn modelId="{A3960A8C-C9CA-41F0-81F8-9C0CFCD70C27}" type="presParOf" srcId="{CEEAD8E3-A2C9-4C21-A7E0-E4ECBF2A1A8B}" destId="{508D04DF-3330-4EDF-918F-EE5A757485C2}"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722EE66-F9E8-4902-9400-7A8AA415477A}" type="doc">
      <dgm:prSet loTypeId="urn:microsoft.com/office/officeart/2011/layout/HexagonRadial" loCatId="cycle" qsTypeId="urn:microsoft.com/office/officeart/2005/8/quickstyle/simple1" qsCatId="simple" csTypeId="urn:microsoft.com/office/officeart/2005/8/colors/colorful2" csCatId="colorful" phldr="1"/>
      <dgm:spPr/>
      <dgm:t>
        <a:bodyPr/>
        <a:lstStyle/>
        <a:p>
          <a:endParaRPr lang="en-CA"/>
        </a:p>
      </dgm:t>
    </dgm:pt>
    <dgm:pt modelId="{92E62758-B575-4012-B51F-A1B57CDFE712}">
      <dgm:prSet phldrT="[Text]" custT="1"/>
      <dgm:spPr/>
      <dgm:t>
        <a:bodyPr/>
        <a:lstStyle/>
        <a:p>
          <a:r>
            <a:rPr lang="en-US" sz="2000" dirty="0" smtClean="0"/>
            <a:t>Harm Reduction </a:t>
          </a:r>
          <a:endParaRPr lang="en-CA" sz="2000" dirty="0"/>
        </a:p>
      </dgm:t>
    </dgm:pt>
    <dgm:pt modelId="{914947D2-F234-4864-88FC-C87758A277D7}" type="parTrans" cxnId="{44733CB9-5A4F-4FC9-8F7B-F1B79CE38EE4}">
      <dgm:prSet/>
      <dgm:spPr/>
      <dgm:t>
        <a:bodyPr/>
        <a:lstStyle/>
        <a:p>
          <a:endParaRPr lang="en-CA" sz="2400"/>
        </a:p>
      </dgm:t>
    </dgm:pt>
    <dgm:pt modelId="{83E8BAD1-7C61-4AA3-8C56-458F283D6FD1}" type="sibTrans" cxnId="{44733CB9-5A4F-4FC9-8F7B-F1B79CE38EE4}">
      <dgm:prSet/>
      <dgm:spPr/>
      <dgm:t>
        <a:bodyPr/>
        <a:lstStyle/>
        <a:p>
          <a:endParaRPr lang="en-CA" sz="2400"/>
        </a:p>
      </dgm:t>
    </dgm:pt>
    <dgm:pt modelId="{0D991855-97FD-48B5-88FF-EC96E2D5FB8D}">
      <dgm:prSet phldrT="[Text]" custT="1"/>
      <dgm:spPr/>
      <dgm:t>
        <a:bodyPr/>
        <a:lstStyle/>
        <a:p>
          <a:r>
            <a:rPr lang="en-US" sz="1400" b="1" dirty="0" smtClean="0"/>
            <a:t>Community Based Naloxone Program</a:t>
          </a:r>
          <a:endParaRPr lang="en-CA" sz="1400" b="1" dirty="0"/>
        </a:p>
      </dgm:t>
    </dgm:pt>
    <dgm:pt modelId="{0FAEA9E0-0A5D-4D1E-BF9E-A746AB50A2F6}" type="parTrans" cxnId="{8EE6BF54-0C30-4E96-9BEB-7A9C9EE2A3E6}">
      <dgm:prSet/>
      <dgm:spPr/>
      <dgm:t>
        <a:bodyPr/>
        <a:lstStyle/>
        <a:p>
          <a:endParaRPr lang="en-CA" sz="2400"/>
        </a:p>
      </dgm:t>
    </dgm:pt>
    <dgm:pt modelId="{CC5F2990-316F-4714-92BD-2ED294879143}" type="sibTrans" cxnId="{8EE6BF54-0C30-4E96-9BEB-7A9C9EE2A3E6}">
      <dgm:prSet/>
      <dgm:spPr/>
      <dgm:t>
        <a:bodyPr/>
        <a:lstStyle/>
        <a:p>
          <a:endParaRPr lang="en-CA" sz="2400"/>
        </a:p>
      </dgm:t>
    </dgm:pt>
    <dgm:pt modelId="{65B44246-768D-42FA-AE86-1D65AEAC9724}">
      <dgm:prSet phldrT="[Text]" custT="1"/>
      <dgm:spPr>
        <a:solidFill>
          <a:srgbClr val="6D3A5D"/>
        </a:solidFill>
      </dgm:spPr>
      <dgm:t>
        <a:bodyPr/>
        <a:lstStyle/>
        <a:p>
          <a:r>
            <a:rPr lang="en-US" sz="1400" b="1" dirty="0" smtClean="0"/>
            <a:t>Expanded Treatment Access</a:t>
          </a:r>
          <a:endParaRPr lang="en-CA" sz="1400" b="1" dirty="0"/>
        </a:p>
      </dgm:t>
    </dgm:pt>
    <dgm:pt modelId="{4DFC5F6A-9099-418D-9BF0-3D5914074C5F}" type="parTrans" cxnId="{4B69BE4F-BCAF-4AFC-9A1D-C3A1CE256F4B}">
      <dgm:prSet/>
      <dgm:spPr/>
      <dgm:t>
        <a:bodyPr/>
        <a:lstStyle/>
        <a:p>
          <a:endParaRPr lang="en-CA" sz="2400"/>
        </a:p>
      </dgm:t>
    </dgm:pt>
    <dgm:pt modelId="{65FE4F8D-86CF-4C6A-93EF-17AD4B1C1540}" type="sibTrans" cxnId="{4B69BE4F-BCAF-4AFC-9A1D-C3A1CE256F4B}">
      <dgm:prSet/>
      <dgm:spPr/>
      <dgm:t>
        <a:bodyPr/>
        <a:lstStyle/>
        <a:p>
          <a:endParaRPr lang="en-CA" sz="2400"/>
        </a:p>
      </dgm:t>
    </dgm:pt>
    <dgm:pt modelId="{8D6E7C30-1B32-468B-8461-D2A4395C7089}">
      <dgm:prSet phldrT="[Text]" custT="1"/>
      <dgm:spPr/>
      <dgm:t>
        <a:bodyPr/>
        <a:lstStyle/>
        <a:p>
          <a:r>
            <a:rPr lang="en-US" sz="1400" b="1" dirty="0" smtClean="0"/>
            <a:t>Supervised Consumption Services</a:t>
          </a:r>
          <a:endParaRPr lang="en-CA" sz="1400" b="1" dirty="0"/>
        </a:p>
      </dgm:t>
    </dgm:pt>
    <dgm:pt modelId="{CD406D78-C4D3-496B-B9DD-ADCBDC3D66C8}" type="parTrans" cxnId="{A5572F27-0279-4DE8-843E-0548180E1B75}">
      <dgm:prSet/>
      <dgm:spPr/>
      <dgm:t>
        <a:bodyPr/>
        <a:lstStyle/>
        <a:p>
          <a:endParaRPr lang="en-CA" sz="2400"/>
        </a:p>
      </dgm:t>
    </dgm:pt>
    <dgm:pt modelId="{CFC91F4C-6D3A-4A71-A15C-67FBEFBB1C27}" type="sibTrans" cxnId="{A5572F27-0279-4DE8-843E-0548180E1B75}">
      <dgm:prSet/>
      <dgm:spPr/>
      <dgm:t>
        <a:bodyPr/>
        <a:lstStyle/>
        <a:p>
          <a:endParaRPr lang="en-CA" sz="2400"/>
        </a:p>
      </dgm:t>
    </dgm:pt>
    <dgm:pt modelId="{2046C4C9-A760-4F59-AED9-B03436A02068}">
      <dgm:prSet custT="1"/>
      <dgm:spPr/>
      <dgm:t>
        <a:bodyPr/>
        <a:lstStyle/>
        <a:p>
          <a:r>
            <a:rPr lang="en-US" sz="1400" b="1" dirty="0" smtClean="0"/>
            <a:t>Minister’s Opioid Emergency Response Commission</a:t>
          </a:r>
          <a:endParaRPr lang="en-CA" sz="1400" b="1" dirty="0"/>
        </a:p>
      </dgm:t>
    </dgm:pt>
    <dgm:pt modelId="{21EFBE7F-F8D9-46F8-8A63-0DEE750AB5F4}" type="parTrans" cxnId="{C04DF8FA-2CA6-442C-A7AF-1FAFB222006D}">
      <dgm:prSet/>
      <dgm:spPr/>
      <dgm:t>
        <a:bodyPr/>
        <a:lstStyle/>
        <a:p>
          <a:endParaRPr lang="en-CA" sz="2400"/>
        </a:p>
      </dgm:t>
    </dgm:pt>
    <dgm:pt modelId="{50912344-05B2-46D4-ABC6-4D111CA3CB2C}" type="sibTrans" cxnId="{C04DF8FA-2CA6-442C-A7AF-1FAFB222006D}">
      <dgm:prSet/>
      <dgm:spPr/>
      <dgm:t>
        <a:bodyPr/>
        <a:lstStyle/>
        <a:p>
          <a:endParaRPr lang="en-CA" sz="2400"/>
        </a:p>
      </dgm:t>
    </dgm:pt>
    <dgm:pt modelId="{4C53CE27-E5F0-4625-8178-3C870978A794}">
      <dgm:prSet custT="1"/>
      <dgm:spPr/>
      <dgm:t>
        <a:bodyPr/>
        <a:lstStyle/>
        <a:p>
          <a:r>
            <a:rPr lang="en-US" sz="1400" b="1" dirty="0" smtClean="0"/>
            <a:t>Community Based Needs Assessment</a:t>
          </a:r>
          <a:endParaRPr lang="en-CA" sz="1400" b="1" dirty="0"/>
        </a:p>
      </dgm:t>
    </dgm:pt>
    <dgm:pt modelId="{24C68897-9569-411E-AC81-79FFE5EF6A10}" type="parTrans" cxnId="{BF683A9E-02AC-4235-A4ED-1EFE34A8FCCC}">
      <dgm:prSet/>
      <dgm:spPr/>
      <dgm:t>
        <a:bodyPr/>
        <a:lstStyle/>
        <a:p>
          <a:endParaRPr lang="en-CA" sz="2400"/>
        </a:p>
      </dgm:t>
    </dgm:pt>
    <dgm:pt modelId="{9957BCCD-9C04-448B-8385-EDA5695F88D4}" type="sibTrans" cxnId="{BF683A9E-02AC-4235-A4ED-1EFE34A8FCCC}">
      <dgm:prSet/>
      <dgm:spPr/>
      <dgm:t>
        <a:bodyPr/>
        <a:lstStyle/>
        <a:p>
          <a:endParaRPr lang="en-CA" sz="2400"/>
        </a:p>
      </dgm:t>
    </dgm:pt>
    <dgm:pt modelId="{DD1AF2ED-574E-49EE-AED8-72AE94FC85A6}">
      <dgm:prSet custT="1"/>
      <dgm:spPr/>
      <dgm:t>
        <a:bodyPr/>
        <a:lstStyle/>
        <a:p>
          <a:r>
            <a:rPr lang="en-US" sz="1400" b="1" dirty="0" smtClean="0"/>
            <a:t>Enforcement</a:t>
          </a:r>
          <a:endParaRPr lang="en-CA" sz="1400" b="1" dirty="0"/>
        </a:p>
      </dgm:t>
    </dgm:pt>
    <dgm:pt modelId="{A88B38FB-9140-42C2-9029-C2070A1A9A3B}" type="parTrans" cxnId="{79AFC073-2D09-4858-8EE3-E6C03FB30A6B}">
      <dgm:prSet/>
      <dgm:spPr/>
      <dgm:t>
        <a:bodyPr/>
        <a:lstStyle/>
        <a:p>
          <a:endParaRPr lang="en-CA" sz="2400"/>
        </a:p>
      </dgm:t>
    </dgm:pt>
    <dgm:pt modelId="{67D3D272-CEA9-4BBC-BA12-602D477482AD}" type="sibTrans" cxnId="{79AFC073-2D09-4858-8EE3-E6C03FB30A6B}">
      <dgm:prSet/>
      <dgm:spPr/>
      <dgm:t>
        <a:bodyPr/>
        <a:lstStyle/>
        <a:p>
          <a:endParaRPr lang="en-CA" sz="2400"/>
        </a:p>
      </dgm:t>
    </dgm:pt>
    <dgm:pt modelId="{76736F9B-9B91-4B86-A656-41AB621A8C00}" type="pres">
      <dgm:prSet presAssocID="{C722EE66-F9E8-4902-9400-7A8AA415477A}" presName="Name0" presStyleCnt="0">
        <dgm:presLayoutVars>
          <dgm:chMax val="1"/>
          <dgm:chPref val="1"/>
          <dgm:dir/>
          <dgm:animOne val="branch"/>
          <dgm:animLvl val="lvl"/>
        </dgm:presLayoutVars>
      </dgm:prSet>
      <dgm:spPr/>
      <dgm:t>
        <a:bodyPr/>
        <a:lstStyle/>
        <a:p>
          <a:endParaRPr lang="en-CA"/>
        </a:p>
      </dgm:t>
    </dgm:pt>
    <dgm:pt modelId="{F9953461-5DF4-47F4-9CD0-EBFC665D2E1D}" type="pres">
      <dgm:prSet presAssocID="{92E62758-B575-4012-B51F-A1B57CDFE712}" presName="Parent" presStyleLbl="node0" presStyleIdx="0" presStyleCnt="1">
        <dgm:presLayoutVars>
          <dgm:chMax val="6"/>
          <dgm:chPref val="6"/>
        </dgm:presLayoutVars>
      </dgm:prSet>
      <dgm:spPr/>
      <dgm:t>
        <a:bodyPr/>
        <a:lstStyle/>
        <a:p>
          <a:endParaRPr lang="en-CA"/>
        </a:p>
      </dgm:t>
    </dgm:pt>
    <dgm:pt modelId="{64FF7749-978D-4EE0-B7D7-F7EFF93A68A1}" type="pres">
      <dgm:prSet presAssocID="{0D991855-97FD-48B5-88FF-EC96E2D5FB8D}" presName="Accent1" presStyleCnt="0"/>
      <dgm:spPr/>
      <dgm:t>
        <a:bodyPr/>
        <a:lstStyle/>
        <a:p>
          <a:endParaRPr lang="en-CA"/>
        </a:p>
      </dgm:t>
    </dgm:pt>
    <dgm:pt modelId="{EC3F86B4-66C4-48DB-8EAF-D17483FEAD4D}" type="pres">
      <dgm:prSet presAssocID="{0D991855-97FD-48B5-88FF-EC96E2D5FB8D}" presName="Accent" presStyleLbl="bgShp" presStyleIdx="0" presStyleCnt="6"/>
      <dgm:spPr/>
      <dgm:t>
        <a:bodyPr/>
        <a:lstStyle/>
        <a:p>
          <a:endParaRPr lang="en-CA"/>
        </a:p>
      </dgm:t>
    </dgm:pt>
    <dgm:pt modelId="{72967E4B-02C1-42E1-9DE8-CD1F89653B5A}" type="pres">
      <dgm:prSet presAssocID="{0D991855-97FD-48B5-88FF-EC96E2D5FB8D}" presName="Child1" presStyleLbl="node1" presStyleIdx="0" presStyleCnt="6" custScaleX="111856">
        <dgm:presLayoutVars>
          <dgm:chMax val="0"/>
          <dgm:chPref val="0"/>
          <dgm:bulletEnabled val="1"/>
        </dgm:presLayoutVars>
      </dgm:prSet>
      <dgm:spPr/>
      <dgm:t>
        <a:bodyPr/>
        <a:lstStyle/>
        <a:p>
          <a:endParaRPr lang="en-CA"/>
        </a:p>
      </dgm:t>
    </dgm:pt>
    <dgm:pt modelId="{A0699B60-2967-49F2-9E66-31951D621CA0}" type="pres">
      <dgm:prSet presAssocID="{2046C4C9-A760-4F59-AED9-B03436A02068}" presName="Accent2" presStyleCnt="0"/>
      <dgm:spPr/>
      <dgm:t>
        <a:bodyPr/>
        <a:lstStyle/>
        <a:p>
          <a:endParaRPr lang="en-CA"/>
        </a:p>
      </dgm:t>
    </dgm:pt>
    <dgm:pt modelId="{8C7AEA37-DDDB-4F0D-9E52-07EB0DBF517B}" type="pres">
      <dgm:prSet presAssocID="{2046C4C9-A760-4F59-AED9-B03436A02068}" presName="Accent" presStyleLbl="bgShp" presStyleIdx="1" presStyleCnt="6"/>
      <dgm:spPr/>
      <dgm:t>
        <a:bodyPr/>
        <a:lstStyle/>
        <a:p>
          <a:endParaRPr lang="en-CA"/>
        </a:p>
      </dgm:t>
    </dgm:pt>
    <dgm:pt modelId="{26F0780D-91F9-4DB0-89C7-CB96AA5D9D80}" type="pres">
      <dgm:prSet presAssocID="{2046C4C9-A760-4F59-AED9-B03436A02068}" presName="Child2" presStyleLbl="node1" presStyleIdx="1" presStyleCnt="6" custScaleX="105315">
        <dgm:presLayoutVars>
          <dgm:chMax val="0"/>
          <dgm:chPref val="0"/>
          <dgm:bulletEnabled val="1"/>
        </dgm:presLayoutVars>
      </dgm:prSet>
      <dgm:spPr/>
      <dgm:t>
        <a:bodyPr/>
        <a:lstStyle/>
        <a:p>
          <a:endParaRPr lang="en-CA"/>
        </a:p>
      </dgm:t>
    </dgm:pt>
    <dgm:pt modelId="{A7F20B0D-9770-4F7D-8704-62BA69F3895E}" type="pres">
      <dgm:prSet presAssocID="{4C53CE27-E5F0-4625-8178-3C870978A794}" presName="Accent3" presStyleCnt="0"/>
      <dgm:spPr/>
      <dgm:t>
        <a:bodyPr/>
        <a:lstStyle/>
        <a:p>
          <a:endParaRPr lang="en-CA"/>
        </a:p>
      </dgm:t>
    </dgm:pt>
    <dgm:pt modelId="{0FC6B87C-12B9-4503-80E0-34681D19F012}" type="pres">
      <dgm:prSet presAssocID="{4C53CE27-E5F0-4625-8178-3C870978A794}" presName="Accent" presStyleLbl="bgShp" presStyleIdx="2" presStyleCnt="6"/>
      <dgm:spPr/>
      <dgm:t>
        <a:bodyPr/>
        <a:lstStyle/>
        <a:p>
          <a:endParaRPr lang="en-CA"/>
        </a:p>
      </dgm:t>
    </dgm:pt>
    <dgm:pt modelId="{5BCCB28B-9E42-4D20-8E57-3AB75103FB6E}" type="pres">
      <dgm:prSet presAssocID="{4C53CE27-E5F0-4625-8178-3C870978A794}" presName="Child3" presStyleLbl="node1" presStyleIdx="2" presStyleCnt="6" custScaleX="112400" custScaleY="111271">
        <dgm:presLayoutVars>
          <dgm:chMax val="0"/>
          <dgm:chPref val="0"/>
          <dgm:bulletEnabled val="1"/>
        </dgm:presLayoutVars>
      </dgm:prSet>
      <dgm:spPr/>
      <dgm:t>
        <a:bodyPr/>
        <a:lstStyle/>
        <a:p>
          <a:endParaRPr lang="en-CA"/>
        </a:p>
      </dgm:t>
    </dgm:pt>
    <dgm:pt modelId="{D8E21648-EDD4-4F45-9314-AF12EFB95C54}" type="pres">
      <dgm:prSet presAssocID="{65B44246-768D-42FA-AE86-1D65AEAC9724}" presName="Accent4" presStyleCnt="0"/>
      <dgm:spPr/>
      <dgm:t>
        <a:bodyPr/>
        <a:lstStyle/>
        <a:p>
          <a:endParaRPr lang="en-CA"/>
        </a:p>
      </dgm:t>
    </dgm:pt>
    <dgm:pt modelId="{B503C6A9-4B28-40D8-98A7-61B4C6CACC22}" type="pres">
      <dgm:prSet presAssocID="{65B44246-768D-42FA-AE86-1D65AEAC9724}" presName="Accent" presStyleLbl="bgShp" presStyleIdx="3" presStyleCnt="6"/>
      <dgm:spPr/>
      <dgm:t>
        <a:bodyPr/>
        <a:lstStyle/>
        <a:p>
          <a:endParaRPr lang="en-CA"/>
        </a:p>
      </dgm:t>
    </dgm:pt>
    <dgm:pt modelId="{B60F797D-CF73-4D6B-862C-533A0AA0290A}" type="pres">
      <dgm:prSet presAssocID="{65B44246-768D-42FA-AE86-1D65AEAC9724}" presName="Child4" presStyleLbl="node1" presStyleIdx="3" presStyleCnt="6" custScaleX="107073">
        <dgm:presLayoutVars>
          <dgm:chMax val="0"/>
          <dgm:chPref val="0"/>
          <dgm:bulletEnabled val="1"/>
        </dgm:presLayoutVars>
      </dgm:prSet>
      <dgm:spPr/>
      <dgm:t>
        <a:bodyPr/>
        <a:lstStyle/>
        <a:p>
          <a:endParaRPr lang="en-CA"/>
        </a:p>
      </dgm:t>
    </dgm:pt>
    <dgm:pt modelId="{2FB8C8C9-4B39-468A-A68B-476A7F7132AE}" type="pres">
      <dgm:prSet presAssocID="{DD1AF2ED-574E-49EE-AED8-72AE94FC85A6}" presName="Accent5" presStyleCnt="0"/>
      <dgm:spPr/>
      <dgm:t>
        <a:bodyPr/>
        <a:lstStyle/>
        <a:p>
          <a:endParaRPr lang="en-CA"/>
        </a:p>
      </dgm:t>
    </dgm:pt>
    <dgm:pt modelId="{ED033AB0-DAB7-472B-B17C-A5F01860F544}" type="pres">
      <dgm:prSet presAssocID="{DD1AF2ED-574E-49EE-AED8-72AE94FC85A6}" presName="Accent" presStyleLbl="bgShp" presStyleIdx="4" presStyleCnt="6"/>
      <dgm:spPr/>
      <dgm:t>
        <a:bodyPr/>
        <a:lstStyle/>
        <a:p>
          <a:endParaRPr lang="en-CA"/>
        </a:p>
      </dgm:t>
    </dgm:pt>
    <dgm:pt modelId="{C16A6740-2367-46D3-831A-E7BD63A38076}" type="pres">
      <dgm:prSet presAssocID="{DD1AF2ED-574E-49EE-AED8-72AE94FC85A6}" presName="Child5" presStyleLbl="node1" presStyleIdx="4" presStyleCnt="6" custScaleX="108685" custScaleY="111133">
        <dgm:presLayoutVars>
          <dgm:chMax val="0"/>
          <dgm:chPref val="0"/>
          <dgm:bulletEnabled val="1"/>
        </dgm:presLayoutVars>
      </dgm:prSet>
      <dgm:spPr/>
      <dgm:t>
        <a:bodyPr/>
        <a:lstStyle/>
        <a:p>
          <a:endParaRPr lang="en-CA"/>
        </a:p>
      </dgm:t>
    </dgm:pt>
    <dgm:pt modelId="{7916870E-3417-4E35-BB82-36717CF1F115}" type="pres">
      <dgm:prSet presAssocID="{8D6E7C30-1B32-468B-8461-D2A4395C7089}" presName="Accent6" presStyleCnt="0"/>
      <dgm:spPr/>
      <dgm:t>
        <a:bodyPr/>
        <a:lstStyle/>
        <a:p>
          <a:endParaRPr lang="en-CA"/>
        </a:p>
      </dgm:t>
    </dgm:pt>
    <dgm:pt modelId="{323D29DA-7528-41BC-8745-5B3CBE9F539F}" type="pres">
      <dgm:prSet presAssocID="{8D6E7C30-1B32-468B-8461-D2A4395C7089}" presName="Accent" presStyleLbl="bgShp" presStyleIdx="5" presStyleCnt="6"/>
      <dgm:spPr/>
      <dgm:t>
        <a:bodyPr/>
        <a:lstStyle/>
        <a:p>
          <a:endParaRPr lang="en-CA"/>
        </a:p>
      </dgm:t>
    </dgm:pt>
    <dgm:pt modelId="{5BEE9F5A-8BDA-4A5C-9393-EE9EE4D8E273}" type="pres">
      <dgm:prSet presAssocID="{8D6E7C30-1B32-468B-8461-D2A4395C7089}" presName="Child6" presStyleLbl="node1" presStyleIdx="5" presStyleCnt="6" custScaleX="110690" custScaleY="109774">
        <dgm:presLayoutVars>
          <dgm:chMax val="0"/>
          <dgm:chPref val="0"/>
          <dgm:bulletEnabled val="1"/>
        </dgm:presLayoutVars>
      </dgm:prSet>
      <dgm:spPr/>
      <dgm:t>
        <a:bodyPr/>
        <a:lstStyle/>
        <a:p>
          <a:endParaRPr lang="en-CA"/>
        </a:p>
      </dgm:t>
    </dgm:pt>
  </dgm:ptLst>
  <dgm:cxnLst>
    <dgm:cxn modelId="{C74F7BE8-B337-4FC7-AFDC-442F7C00C163}" type="presOf" srcId="{92E62758-B575-4012-B51F-A1B57CDFE712}" destId="{F9953461-5DF4-47F4-9CD0-EBFC665D2E1D}" srcOrd="0" destOrd="0" presId="urn:microsoft.com/office/officeart/2011/layout/HexagonRadial"/>
    <dgm:cxn modelId="{8EE6BF54-0C30-4E96-9BEB-7A9C9EE2A3E6}" srcId="{92E62758-B575-4012-B51F-A1B57CDFE712}" destId="{0D991855-97FD-48B5-88FF-EC96E2D5FB8D}" srcOrd="0" destOrd="0" parTransId="{0FAEA9E0-0A5D-4D1E-BF9E-A746AB50A2F6}" sibTransId="{CC5F2990-316F-4714-92BD-2ED294879143}"/>
    <dgm:cxn modelId="{A5572F27-0279-4DE8-843E-0548180E1B75}" srcId="{92E62758-B575-4012-B51F-A1B57CDFE712}" destId="{8D6E7C30-1B32-468B-8461-D2A4395C7089}" srcOrd="5" destOrd="0" parTransId="{CD406D78-C4D3-496B-B9DD-ADCBDC3D66C8}" sibTransId="{CFC91F4C-6D3A-4A71-A15C-67FBEFBB1C27}"/>
    <dgm:cxn modelId="{BF683A9E-02AC-4235-A4ED-1EFE34A8FCCC}" srcId="{92E62758-B575-4012-B51F-A1B57CDFE712}" destId="{4C53CE27-E5F0-4625-8178-3C870978A794}" srcOrd="2" destOrd="0" parTransId="{24C68897-9569-411E-AC81-79FFE5EF6A10}" sibTransId="{9957BCCD-9C04-448B-8385-EDA5695F88D4}"/>
    <dgm:cxn modelId="{6F50F4A2-DC26-46F5-A60F-3DF91D30585E}" type="presOf" srcId="{0D991855-97FD-48B5-88FF-EC96E2D5FB8D}" destId="{72967E4B-02C1-42E1-9DE8-CD1F89653B5A}" srcOrd="0" destOrd="0" presId="urn:microsoft.com/office/officeart/2011/layout/HexagonRadial"/>
    <dgm:cxn modelId="{76C3B86F-2D65-44C5-B7E6-0516C5116D88}" type="presOf" srcId="{65B44246-768D-42FA-AE86-1D65AEAC9724}" destId="{B60F797D-CF73-4D6B-862C-533A0AA0290A}" srcOrd="0" destOrd="0" presId="urn:microsoft.com/office/officeart/2011/layout/HexagonRadial"/>
    <dgm:cxn modelId="{79AFC073-2D09-4858-8EE3-E6C03FB30A6B}" srcId="{92E62758-B575-4012-B51F-A1B57CDFE712}" destId="{DD1AF2ED-574E-49EE-AED8-72AE94FC85A6}" srcOrd="4" destOrd="0" parTransId="{A88B38FB-9140-42C2-9029-C2070A1A9A3B}" sibTransId="{67D3D272-CEA9-4BBC-BA12-602D477482AD}"/>
    <dgm:cxn modelId="{44733CB9-5A4F-4FC9-8F7B-F1B79CE38EE4}" srcId="{C722EE66-F9E8-4902-9400-7A8AA415477A}" destId="{92E62758-B575-4012-B51F-A1B57CDFE712}" srcOrd="0" destOrd="0" parTransId="{914947D2-F234-4864-88FC-C87758A277D7}" sibTransId="{83E8BAD1-7C61-4AA3-8C56-458F283D6FD1}"/>
    <dgm:cxn modelId="{C04DF8FA-2CA6-442C-A7AF-1FAFB222006D}" srcId="{92E62758-B575-4012-B51F-A1B57CDFE712}" destId="{2046C4C9-A760-4F59-AED9-B03436A02068}" srcOrd="1" destOrd="0" parTransId="{21EFBE7F-F8D9-46F8-8A63-0DEE750AB5F4}" sibTransId="{50912344-05B2-46D4-ABC6-4D111CA3CB2C}"/>
    <dgm:cxn modelId="{42930C7E-B4AF-4B48-9646-B6EBFA5BF32F}" type="presOf" srcId="{2046C4C9-A760-4F59-AED9-B03436A02068}" destId="{26F0780D-91F9-4DB0-89C7-CB96AA5D9D80}" srcOrd="0" destOrd="0" presId="urn:microsoft.com/office/officeart/2011/layout/HexagonRadial"/>
    <dgm:cxn modelId="{6A6F21CB-2600-4518-B846-8544D6AE6325}" type="presOf" srcId="{4C53CE27-E5F0-4625-8178-3C870978A794}" destId="{5BCCB28B-9E42-4D20-8E57-3AB75103FB6E}" srcOrd="0" destOrd="0" presId="urn:microsoft.com/office/officeart/2011/layout/HexagonRadial"/>
    <dgm:cxn modelId="{4BB0ED92-8DFF-488B-B43D-097EB6CA1042}" type="presOf" srcId="{DD1AF2ED-574E-49EE-AED8-72AE94FC85A6}" destId="{C16A6740-2367-46D3-831A-E7BD63A38076}" srcOrd="0" destOrd="0" presId="urn:microsoft.com/office/officeart/2011/layout/HexagonRadial"/>
    <dgm:cxn modelId="{E7A07E4C-2053-43B8-8AEF-65ADE05BA0E6}" type="presOf" srcId="{8D6E7C30-1B32-468B-8461-D2A4395C7089}" destId="{5BEE9F5A-8BDA-4A5C-9393-EE9EE4D8E273}" srcOrd="0" destOrd="0" presId="urn:microsoft.com/office/officeart/2011/layout/HexagonRadial"/>
    <dgm:cxn modelId="{4B69BE4F-BCAF-4AFC-9A1D-C3A1CE256F4B}" srcId="{92E62758-B575-4012-B51F-A1B57CDFE712}" destId="{65B44246-768D-42FA-AE86-1D65AEAC9724}" srcOrd="3" destOrd="0" parTransId="{4DFC5F6A-9099-418D-9BF0-3D5914074C5F}" sibTransId="{65FE4F8D-86CF-4C6A-93EF-17AD4B1C1540}"/>
    <dgm:cxn modelId="{41CE81FD-69C3-467B-B86D-B3CD65A91014}" type="presOf" srcId="{C722EE66-F9E8-4902-9400-7A8AA415477A}" destId="{76736F9B-9B91-4B86-A656-41AB621A8C00}" srcOrd="0" destOrd="0" presId="urn:microsoft.com/office/officeart/2011/layout/HexagonRadial"/>
    <dgm:cxn modelId="{28A3D2B5-14C0-424D-8461-90AD8FF15C01}" type="presParOf" srcId="{76736F9B-9B91-4B86-A656-41AB621A8C00}" destId="{F9953461-5DF4-47F4-9CD0-EBFC665D2E1D}" srcOrd="0" destOrd="0" presId="urn:microsoft.com/office/officeart/2011/layout/HexagonRadial"/>
    <dgm:cxn modelId="{1CB2CCA3-6932-459B-8C5D-01F5F2255A59}" type="presParOf" srcId="{76736F9B-9B91-4B86-A656-41AB621A8C00}" destId="{64FF7749-978D-4EE0-B7D7-F7EFF93A68A1}" srcOrd="1" destOrd="0" presId="urn:microsoft.com/office/officeart/2011/layout/HexagonRadial"/>
    <dgm:cxn modelId="{5E423D37-D8AD-4532-AD50-86071FFC903F}" type="presParOf" srcId="{64FF7749-978D-4EE0-B7D7-F7EFF93A68A1}" destId="{EC3F86B4-66C4-48DB-8EAF-D17483FEAD4D}" srcOrd="0" destOrd="0" presId="urn:microsoft.com/office/officeart/2011/layout/HexagonRadial"/>
    <dgm:cxn modelId="{2E5213C8-5792-4DAD-A0CA-00E765C88201}" type="presParOf" srcId="{76736F9B-9B91-4B86-A656-41AB621A8C00}" destId="{72967E4B-02C1-42E1-9DE8-CD1F89653B5A}" srcOrd="2" destOrd="0" presId="urn:microsoft.com/office/officeart/2011/layout/HexagonRadial"/>
    <dgm:cxn modelId="{A79910C7-DF93-4E9F-B037-D27DEB2535FC}" type="presParOf" srcId="{76736F9B-9B91-4B86-A656-41AB621A8C00}" destId="{A0699B60-2967-49F2-9E66-31951D621CA0}" srcOrd="3" destOrd="0" presId="urn:microsoft.com/office/officeart/2011/layout/HexagonRadial"/>
    <dgm:cxn modelId="{BAE7C458-3EAC-401B-80AD-F05B9DE9BA31}" type="presParOf" srcId="{A0699B60-2967-49F2-9E66-31951D621CA0}" destId="{8C7AEA37-DDDB-4F0D-9E52-07EB0DBF517B}" srcOrd="0" destOrd="0" presId="urn:microsoft.com/office/officeart/2011/layout/HexagonRadial"/>
    <dgm:cxn modelId="{09EE9CF2-1CEC-4509-A78E-B3CC9E033513}" type="presParOf" srcId="{76736F9B-9B91-4B86-A656-41AB621A8C00}" destId="{26F0780D-91F9-4DB0-89C7-CB96AA5D9D80}" srcOrd="4" destOrd="0" presId="urn:microsoft.com/office/officeart/2011/layout/HexagonRadial"/>
    <dgm:cxn modelId="{CA15D6D7-EA32-4A5A-8B8A-502671E475AE}" type="presParOf" srcId="{76736F9B-9B91-4B86-A656-41AB621A8C00}" destId="{A7F20B0D-9770-4F7D-8704-62BA69F3895E}" srcOrd="5" destOrd="0" presId="urn:microsoft.com/office/officeart/2011/layout/HexagonRadial"/>
    <dgm:cxn modelId="{B75D4C76-3974-45C3-AD31-F7020D67D798}" type="presParOf" srcId="{A7F20B0D-9770-4F7D-8704-62BA69F3895E}" destId="{0FC6B87C-12B9-4503-80E0-34681D19F012}" srcOrd="0" destOrd="0" presId="urn:microsoft.com/office/officeart/2011/layout/HexagonRadial"/>
    <dgm:cxn modelId="{1154949F-C8F0-4FA8-A498-E67C6948E219}" type="presParOf" srcId="{76736F9B-9B91-4B86-A656-41AB621A8C00}" destId="{5BCCB28B-9E42-4D20-8E57-3AB75103FB6E}" srcOrd="6" destOrd="0" presId="urn:microsoft.com/office/officeart/2011/layout/HexagonRadial"/>
    <dgm:cxn modelId="{32A02B96-1C7B-450E-9753-2C2DEB617D33}" type="presParOf" srcId="{76736F9B-9B91-4B86-A656-41AB621A8C00}" destId="{D8E21648-EDD4-4F45-9314-AF12EFB95C54}" srcOrd="7" destOrd="0" presId="urn:microsoft.com/office/officeart/2011/layout/HexagonRadial"/>
    <dgm:cxn modelId="{B1FB902B-7622-4B44-9FBC-E5537671D393}" type="presParOf" srcId="{D8E21648-EDD4-4F45-9314-AF12EFB95C54}" destId="{B503C6A9-4B28-40D8-98A7-61B4C6CACC22}" srcOrd="0" destOrd="0" presId="urn:microsoft.com/office/officeart/2011/layout/HexagonRadial"/>
    <dgm:cxn modelId="{E5F5986F-0685-47D1-A781-C3F3B5DD44EA}" type="presParOf" srcId="{76736F9B-9B91-4B86-A656-41AB621A8C00}" destId="{B60F797D-CF73-4D6B-862C-533A0AA0290A}" srcOrd="8" destOrd="0" presId="urn:microsoft.com/office/officeart/2011/layout/HexagonRadial"/>
    <dgm:cxn modelId="{F2BA2CE8-4D64-4A96-8DE0-48EDD2263418}" type="presParOf" srcId="{76736F9B-9B91-4B86-A656-41AB621A8C00}" destId="{2FB8C8C9-4B39-468A-A68B-476A7F7132AE}" srcOrd="9" destOrd="0" presId="urn:microsoft.com/office/officeart/2011/layout/HexagonRadial"/>
    <dgm:cxn modelId="{E2CBA506-90A5-460E-9945-00DFA174933D}" type="presParOf" srcId="{2FB8C8C9-4B39-468A-A68B-476A7F7132AE}" destId="{ED033AB0-DAB7-472B-B17C-A5F01860F544}" srcOrd="0" destOrd="0" presId="urn:microsoft.com/office/officeart/2011/layout/HexagonRadial"/>
    <dgm:cxn modelId="{82483FB2-93F9-45D9-B858-07FE7282532F}" type="presParOf" srcId="{76736F9B-9B91-4B86-A656-41AB621A8C00}" destId="{C16A6740-2367-46D3-831A-E7BD63A38076}" srcOrd="10" destOrd="0" presId="urn:microsoft.com/office/officeart/2011/layout/HexagonRadial"/>
    <dgm:cxn modelId="{A42BE43A-5981-47F1-9ED8-D1DDC98EA9EB}" type="presParOf" srcId="{76736F9B-9B91-4B86-A656-41AB621A8C00}" destId="{7916870E-3417-4E35-BB82-36717CF1F115}" srcOrd="11" destOrd="0" presId="urn:microsoft.com/office/officeart/2011/layout/HexagonRadial"/>
    <dgm:cxn modelId="{E2A6427B-5EB4-48A8-9C3B-6859D6994A80}" type="presParOf" srcId="{7916870E-3417-4E35-BB82-36717CF1F115}" destId="{323D29DA-7528-41BC-8745-5B3CBE9F539F}" srcOrd="0" destOrd="0" presId="urn:microsoft.com/office/officeart/2011/layout/HexagonRadial"/>
    <dgm:cxn modelId="{6B8C55B2-2979-43AF-BCF4-4EA1CAE465E1}" type="presParOf" srcId="{76736F9B-9B91-4B86-A656-41AB621A8C00}" destId="{5BEE9F5A-8BDA-4A5C-9393-EE9EE4D8E273}"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57773DA-D087-41B7-81BE-14A26447BE67}" type="doc">
      <dgm:prSet loTypeId="urn:microsoft.com/office/officeart/2005/8/layout/radial3" loCatId="relationship" qsTypeId="urn:microsoft.com/office/officeart/2005/8/quickstyle/simple1" qsCatId="simple" csTypeId="urn:microsoft.com/office/officeart/2005/8/colors/colorful3" csCatId="colorful" phldr="1"/>
      <dgm:spPr/>
    </dgm:pt>
    <dgm:pt modelId="{DA6E7B3F-DA26-419D-A948-E98F3EA139AB}" type="pres">
      <dgm:prSet presAssocID="{257773DA-D087-41B7-81BE-14A26447BE67}" presName="composite" presStyleCnt="0">
        <dgm:presLayoutVars>
          <dgm:chMax val="1"/>
          <dgm:dir/>
          <dgm:resizeHandles val="exact"/>
        </dgm:presLayoutVars>
      </dgm:prSet>
      <dgm:spPr/>
    </dgm:pt>
    <dgm:pt modelId="{4CAAC182-ABD1-4E97-9FF3-19BC9399580E}" type="pres">
      <dgm:prSet presAssocID="{257773DA-D087-41B7-81BE-14A26447BE67}" presName="radial" presStyleCnt="0">
        <dgm:presLayoutVars>
          <dgm:animLvl val="ctr"/>
        </dgm:presLayoutVars>
      </dgm:prSet>
      <dgm:spPr/>
    </dgm:pt>
  </dgm:ptLst>
  <dgm:cxnLst>
    <dgm:cxn modelId="{758060D8-4356-40F4-A09D-52E27FED0726}" type="presOf" srcId="{257773DA-D087-41B7-81BE-14A26447BE67}" destId="{DA6E7B3F-DA26-419D-A948-E98F3EA139AB}" srcOrd="0" destOrd="0" presId="urn:microsoft.com/office/officeart/2005/8/layout/radial3"/>
    <dgm:cxn modelId="{C28ED338-A13A-49EE-A5E8-9A27A2848047}" type="presParOf" srcId="{DA6E7B3F-DA26-419D-A948-E98F3EA139AB}" destId="{4CAAC182-ABD1-4E97-9FF3-19BC9399580E}" srcOrd="0"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D4C279E-FE63-4244-BD82-1C1B3079563D}" type="doc">
      <dgm:prSet loTypeId="urn:microsoft.com/office/officeart/2005/8/layout/venn1" loCatId="relationship" qsTypeId="urn:microsoft.com/office/officeart/2005/8/quickstyle/simple1" qsCatId="simple" csTypeId="urn:microsoft.com/office/officeart/2005/8/colors/colorful4" csCatId="colorful" phldr="1"/>
      <dgm:spPr/>
    </dgm:pt>
    <dgm:pt modelId="{8845C5CE-248D-492C-95D0-CEB0365281D6}">
      <dgm:prSet phldrT="[Text]"/>
      <dgm:spPr/>
      <dgm:t>
        <a:bodyPr/>
        <a:lstStyle/>
        <a:p>
          <a:r>
            <a:rPr lang="en-US" dirty="0" smtClean="0"/>
            <a:t>Individual </a:t>
          </a:r>
          <a:endParaRPr lang="en-US" dirty="0"/>
        </a:p>
      </dgm:t>
    </dgm:pt>
    <dgm:pt modelId="{BA7223ED-2A61-42AA-82BA-E3D4DA20AEFE}" type="parTrans" cxnId="{03B96D1A-638F-4892-9410-02073B272429}">
      <dgm:prSet/>
      <dgm:spPr/>
      <dgm:t>
        <a:bodyPr/>
        <a:lstStyle/>
        <a:p>
          <a:endParaRPr lang="en-US"/>
        </a:p>
      </dgm:t>
    </dgm:pt>
    <dgm:pt modelId="{1084657C-A553-433F-9A9B-5145B66E4BE3}" type="sibTrans" cxnId="{03B96D1A-638F-4892-9410-02073B272429}">
      <dgm:prSet/>
      <dgm:spPr/>
      <dgm:t>
        <a:bodyPr/>
        <a:lstStyle/>
        <a:p>
          <a:endParaRPr lang="en-US"/>
        </a:p>
      </dgm:t>
    </dgm:pt>
    <dgm:pt modelId="{0DC9CE15-E16D-4AA7-BC4C-9DD85B6F807C}">
      <dgm:prSet phldrT="[Text]"/>
      <dgm:spPr/>
      <dgm:t>
        <a:bodyPr/>
        <a:lstStyle/>
        <a:p>
          <a:r>
            <a:rPr lang="en-US" dirty="0" smtClean="0"/>
            <a:t>Society </a:t>
          </a:r>
          <a:endParaRPr lang="en-US" dirty="0"/>
        </a:p>
      </dgm:t>
    </dgm:pt>
    <dgm:pt modelId="{77760AF0-072A-484B-96CC-06B0BFEFB30A}" type="parTrans" cxnId="{8CE39CCC-B4ED-4B4B-8899-EB63478E3F94}">
      <dgm:prSet/>
      <dgm:spPr/>
      <dgm:t>
        <a:bodyPr/>
        <a:lstStyle/>
        <a:p>
          <a:endParaRPr lang="en-US"/>
        </a:p>
      </dgm:t>
    </dgm:pt>
    <dgm:pt modelId="{B5DC81D4-3B07-42F0-876C-5F95B4242E0C}" type="sibTrans" cxnId="{8CE39CCC-B4ED-4B4B-8899-EB63478E3F94}">
      <dgm:prSet/>
      <dgm:spPr/>
      <dgm:t>
        <a:bodyPr/>
        <a:lstStyle/>
        <a:p>
          <a:endParaRPr lang="en-US"/>
        </a:p>
      </dgm:t>
    </dgm:pt>
    <dgm:pt modelId="{A72069E0-D4AA-48F6-9EC3-3D3BA0370B57}">
      <dgm:prSet phldrT="[Text]"/>
      <dgm:spPr/>
      <dgm:t>
        <a:bodyPr/>
        <a:lstStyle/>
        <a:p>
          <a:r>
            <a:rPr lang="en-US" dirty="0" smtClean="0"/>
            <a:t>Community </a:t>
          </a:r>
          <a:endParaRPr lang="en-US" dirty="0"/>
        </a:p>
      </dgm:t>
    </dgm:pt>
    <dgm:pt modelId="{AB934ABE-705F-4C9F-A0D1-DB7A66EF014B}" type="parTrans" cxnId="{FE4901B7-BB7C-4D1B-9CD5-CE788DC4D5A5}">
      <dgm:prSet/>
      <dgm:spPr/>
      <dgm:t>
        <a:bodyPr/>
        <a:lstStyle/>
        <a:p>
          <a:endParaRPr lang="en-US"/>
        </a:p>
      </dgm:t>
    </dgm:pt>
    <dgm:pt modelId="{183F00F3-3066-4AF7-A488-F2077A183091}" type="sibTrans" cxnId="{FE4901B7-BB7C-4D1B-9CD5-CE788DC4D5A5}">
      <dgm:prSet/>
      <dgm:spPr/>
      <dgm:t>
        <a:bodyPr/>
        <a:lstStyle/>
        <a:p>
          <a:endParaRPr lang="en-US"/>
        </a:p>
      </dgm:t>
    </dgm:pt>
    <dgm:pt modelId="{AE1B50D6-256E-412B-8315-B66687F641A7}" type="pres">
      <dgm:prSet presAssocID="{AD4C279E-FE63-4244-BD82-1C1B3079563D}" presName="compositeShape" presStyleCnt="0">
        <dgm:presLayoutVars>
          <dgm:chMax val="7"/>
          <dgm:dir/>
          <dgm:resizeHandles val="exact"/>
        </dgm:presLayoutVars>
      </dgm:prSet>
      <dgm:spPr/>
    </dgm:pt>
    <dgm:pt modelId="{CD1D502E-7A41-4B99-8937-A6E3B3267026}" type="pres">
      <dgm:prSet presAssocID="{8845C5CE-248D-492C-95D0-CEB0365281D6}" presName="circ1" presStyleLbl="vennNode1" presStyleIdx="0" presStyleCnt="3"/>
      <dgm:spPr/>
      <dgm:t>
        <a:bodyPr/>
        <a:lstStyle/>
        <a:p>
          <a:endParaRPr lang="en-US"/>
        </a:p>
      </dgm:t>
    </dgm:pt>
    <dgm:pt modelId="{52E88A72-A56C-48D7-8A6B-EC92385A1104}" type="pres">
      <dgm:prSet presAssocID="{8845C5CE-248D-492C-95D0-CEB0365281D6}" presName="circ1Tx" presStyleLbl="revTx" presStyleIdx="0" presStyleCnt="0">
        <dgm:presLayoutVars>
          <dgm:chMax val="0"/>
          <dgm:chPref val="0"/>
          <dgm:bulletEnabled val="1"/>
        </dgm:presLayoutVars>
      </dgm:prSet>
      <dgm:spPr/>
      <dgm:t>
        <a:bodyPr/>
        <a:lstStyle/>
        <a:p>
          <a:endParaRPr lang="en-US"/>
        </a:p>
      </dgm:t>
    </dgm:pt>
    <dgm:pt modelId="{8ED7FB23-AB7C-4601-98AE-FC4FB31ED706}" type="pres">
      <dgm:prSet presAssocID="{0DC9CE15-E16D-4AA7-BC4C-9DD85B6F807C}" presName="circ2" presStyleLbl="vennNode1" presStyleIdx="1" presStyleCnt="3"/>
      <dgm:spPr/>
      <dgm:t>
        <a:bodyPr/>
        <a:lstStyle/>
        <a:p>
          <a:endParaRPr lang="en-US"/>
        </a:p>
      </dgm:t>
    </dgm:pt>
    <dgm:pt modelId="{DF7367FB-AEB3-41EF-808E-92E114E18D48}" type="pres">
      <dgm:prSet presAssocID="{0DC9CE15-E16D-4AA7-BC4C-9DD85B6F807C}" presName="circ2Tx" presStyleLbl="revTx" presStyleIdx="0" presStyleCnt="0">
        <dgm:presLayoutVars>
          <dgm:chMax val="0"/>
          <dgm:chPref val="0"/>
          <dgm:bulletEnabled val="1"/>
        </dgm:presLayoutVars>
      </dgm:prSet>
      <dgm:spPr/>
      <dgm:t>
        <a:bodyPr/>
        <a:lstStyle/>
        <a:p>
          <a:endParaRPr lang="en-US"/>
        </a:p>
      </dgm:t>
    </dgm:pt>
    <dgm:pt modelId="{7BEE3586-5536-4767-BF3B-AA0F1648E461}" type="pres">
      <dgm:prSet presAssocID="{A72069E0-D4AA-48F6-9EC3-3D3BA0370B57}" presName="circ3" presStyleLbl="vennNode1" presStyleIdx="2" presStyleCnt="3"/>
      <dgm:spPr/>
      <dgm:t>
        <a:bodyPr/>
        <a:lstStyle/>
        <a:p>
          <a:endParaRPr lang="en-US"/>
        </a:p>
      </dgm:t>
    </dgm:pt>
    <dgm:pt modelId="{EE6B2912-7707-47D4-B464-D59FEDC0E1E5}" type="pres">
      <dgm:prSet presAssocID="{A72069E0-D4AA-48F6-9EC3-3D3BA0370B57}" presName="circ3Tx" presStyleLbl="revTx" presStyleIdx="0" presStyleCnt="0">
        <dgm:presLayoutVars>
          <dgm:chMax val="0"/>
          <dgm:chPref val="0"/>
          <dgm:bulletEnabled val="1"/>
        </dgm:presLayoutVars>
      </dgm:prSet>
      <dgm:spPr/>
      <dgm:t>
        <a:bodyPr/>
        <a:lstStyle/>
        <a:p>
          <a:endParaRPr lang="en-US"/>
        </a:p>
      </dgm:t>
    </dgm:pt>
  </dgm:ptLst>
  <dgm:cxnLst>
    <dgm:cxn modelId="{A6279342-0B18-4905-BE03-C1D5D6988AB5}" type="presOf" srcId="{AD4C279E-FE63-4244-BD82-1C1B3079563D}" destId="{AE1B50D6-256E-412B-8315-B66687F641A7}" srcOrd="0" destOrd="0" presId="urn:microsoft.com/office/officeart/2005/8/layout/venn1"/>
    <dgm:cxn modelId="{B45CCFD6-EF3F-462A-8255-B8F8E4AB3255}" type="presOf" srcId="{8845C5CE-248D-492C-95D0-CEB0365281D6}" destId="{52E88A72-A56C-48D7-8A6B-EC92385A1104}" srcOrd="1" destOrd="0" presId="urn:microsoft.com/office/officeart/2005/8/layout/venn1"/>
    <dgm:cxn modelId="{90397C5C-40FF-4912-8703-4FB2CFD8A874}" type="presOf" srcId="{8845C5CE-248D-492C-95D0-CEB0365281D6}" destId="{CD1D502E-7A41-4B99-8937-A6E3B3267026}" srcOrd="0" destOrd="0" presId="urn:microsoft.com/office/officeart/2005/8/layout/venn1"/>
    <dgm:cxn modelId="{FE4901B7-BB7C-4D1B-9CD5-CE788DC4D5A5}" srcId="{AD4C279E-FE63-4244-BD82-1C1B3079563D}" destId="{A72069E0-D4AA-48F6-9EC3-3D3BA0370B57}" srcOrd="2" destOrd="0" parTransId="{AB934ABE-705F-4C9F-A0D1-DB7A66EF014B}" sibTransId="{183F00F3-3066-4AF7-A488-F2077A183091}"/>
    <dgm:cxn modelId="{8CE39CCC-B4ED-4B4B-8899-EB63478E3F94}" srcId="{AD4C279E-FE63-4244-BD82-1C1B3079563D}" destId="{0DC9CE15-E16D-4AA7-BC4C-9DD85B6F807C}" srcOrd="1" destOrd="0" parTransId="{77760AF0-072A-484B-96CC-06B0BFEFB30A}" sibTransId="{B5DC81D4-3B07-42F0-876C-5F95B4242E0C}"/>
    <dgm:cxn modelId="{18170B05-DAC1-410E-8E03-FE1932FC1FB7}" type="presOf" srcId="{0DC9CE15-E16D-4AA7-BC4C-9DD85B6F807C}" destId="{DF7367FB-AEB3-41EF-808E-92E114E18D48}" srcOrd="1" destOrd="0" presId="urn:microsoft.com/office/officeart/2005/8/layout/venn1"/>
    <dgm:cxn modelId="{A0C7F1D4-5AD1-42D1-956B-2532E855087C}" type="presOf" srcId="{0DC9CE15-E16D-4AA7-BC4C-9DD85B6F807C}" destId="{8ED7FB23-AB7C-4601-98AE-FC4FB31ED706}" srcOrd="0" destOrd="0" presId="urn:microsoft.com/office/officeart/2005/8/layout/venn1"/>
    <dgm:cxn modelId="{03B96D1A-638F-4892-9410-02073B272429}" srcId="{AD4C279E-FE63-4244-BD82-1C1B3079563D}" destId="{8845C5CE-248D-492C-95D0-CEB0365281D6}" srcOrd="0" destOrd="0" parTransId="{BA7223ED-2A61-42AA-82BA-E3D4DA20AEFE}" sibTransId="{1084657C-A553-433F-9A9B-5145B66E4BE3}"/>
    <dgm:cxn modelId="{CA56D264-37EF-44CA-9C0B-D38068685188}" type="presOf" srcId="{A72069E0-D4AA-48F6-9EC3-3D3BA0370B57}" destId="{7BEE3586-5536-4767-BF3B-AA0F1648E461}" srcOrd="0" destOrd="0" presId="urn:microsoft.com/office/officeart/2005/8/layout/venn1"/>
    <dgm:cxn modelId="{741AC667-1895-4ED8-A29A-E5F2AEAD5A56}" type="presOf" srcId="{A72069E0-D4AA-48F6-9EC3-3D3BA0370B57}" destId="{EE6B2912-7707-47D4-B464-D59FEDC0E1E5}" srcOrd="1" destOrd="0" presId="urn:microsoft.com/office/officeart/2005/8/layout/venn1"/>
    <dgm:cxn modelId="{A49EB439-E101-4CB5-A832-5305B88FB1F3}" type="presParOf" srcId="{AE1B50D6-256E-412B-8315-B66687F641A7}" destId="{CD1D502E-7A41-4B99-8937-A6E3B3267026}" srcOrd="0" destOrd="0" presId="urn:microsoft.com/office/officeart/2005/8/layout/venn1"/>
    <dgm:cxn modelId="{DB6FEFC1-B415-4F67-A805-0CAEAF9F1F9C}" type="presParOf" srcId="{AE1B50D6-256E-412B-8315-B66687F641A7}" destId="{52E88A72-A56C-48D7-8A6B-EC92385A1104}" srcOrd="1" destOrd="0" presId="urn:microsoft.com/office/officeart/2005/8/layout/venn1"/>
    <dgm:cxn modelId="{52D04607-7414-4A78-9E04-B975958C1689}" type="presParOf" srcId="{AE1B50D6-256E-412B-8315-B66687F641A7}" destId="{8ED7FB23-AB7C-4601-98AE-FC4FB31ED706}" srcOrd="2" destOrd="0" presId="urn:microsoft.com/office/officeart/2005/8/layout/venn1"/>
    <dgm:cxn modelId="{FA2B5776-08A7-4BDD-9A7A-A29B351C0EE6}" type="presParOf" srcId="{AE1B50D6-256E-412B-8315-B66687F641A7}" destId="{DF7367FB-AEB3-41EF-808E-92E114E18D48}" srcOrd="3" destOrd="0" presId="urn:microsoft.com/office/officeart/2005/8/layout/venn1"/>
    <dgm:cxn modelId="{0E9D8C54-5840-43BF-8125-77569BA07A50}" type="presParOf" srcId="{AE1B50D6-256E-412B-8315-B66687F641A7}" destId="{7BEE3586-5536-4767-BF3B-AA0F1648E461}" srcOrd="4" destOrd="0" presId="urn:microsoft.com/office/officeart/2005/8/layout/venn1"/>
    <dgm:cxn modelId="{DA3C7FB5-9795-407E-A473-09DF6FCFD847}" type="presParOf" srcId="{AE1B50D6-256E-412B-8315-B66687F641A7}" destId="{EE6B2912-7707-47D4-B464-D59FEDC0E1E5}" srcOrd="5" destOrd="0" presId="urn:microsoft.com/office/officeart/2005/8/layout/ven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B5B64A1-88C9-494D-9189-0416FDB442B6}" type="doc">
      <dgm:prSet loTypeId="urn:microsoft.com/office/officeart/2005/8/layout/bProcess4" loCatId="process" qsTypeId="urn:microsoft.com/office/officeart/2005/8/quickstyle/simple3" qsCatId="simple" csTypeId="urn:microsoft.com/office/officeart/2005/8/colors/colorful1" csCatId="colorful" phldr="1"/>
      <dgm:spPr/>
    </dgm:pt>
    <dgm:pt modelId="{AAFA1055-AB06-425A-952F-BB9D399D7F51}">
      <dgm:prSet custT="1"/>
      <dgm:spPr/>
      <dgm:t>
        <a:bodyPr/>
        <a:lstStyle/>
        <a:p>
          <a:r>
            <a:rPr lang="en-US" sz="1600" b="1" dirty="0" smtClean="0"/>
            <a:t>Reflective Practice</a:t>
          </a:r>
          <a:endParaRPr lang="en-CA" sz="1600" b="1" dirty="0"/>
        </a:p>
      </dgm:t>
    </dgm:pt>
    <dgm:pt modelId="{A8D96F4B-75F5-48CD-893A-87292A5CC0C9}" type="parTrans" cxnId="{361E1BAD-9327-4A5F-AAE4-9C0736C41013}">
      <dgm:prSet/>
      <dgm:spPr/>
      <dgm:t>
        <a:bodyPr/>
        <a:lstStyle/>
        <a:p>
          <a:endParaRPr lang="en-CA"/>
        </a:p>
      </dgm:t>
    </dgm:pt>
    <dgm:pt modelId="{9BE1C3FE-5066-4B66-B900-4B233E392B3D}" type="sibTrans" cxnId="{361E1BAD-9327-4A5F-AAE4-9C0736C41013}">
      <dgm:prSet/>
      <dgm:spPr/>
      <dgm:t>
        <a:bodyPr/>
        <a:lstStyle/>
        <a:p>
          <a:endParaRPr lang="en-CA"/>
        </a:p>
      </dgm:t>
    </dgm:pt>
    <dgm:pt modelId="{D1B8D958-B169-4334-92D7-A62DE28BE55F}">
      <dgm:prSet phldrT="[Text]" custT="1"/>
      <dgm:spPr/>
      <dgm:t>
        <a:bodyPr/>
        <a:lstStyle/>
        <a:p>
          <a:r>
            <a:rPr lang="en-US" sz="1600" b="1" dirty="0" smtClean="0"/>
            <a:t>Building Rapport &amp; Trust</a:t>
          </a:r>
          <a:endParaRPr lang="en-CA" sz="1600" b="1" dirty="0"/>
        </a:p>
      </dgm:t>
    </dgm:pt>
    <dgm:pt modelId="{9B1E6F0B-391B-4651-9173-B87DDFAC8D53}" type="parTrans" cxnId="{149CA2D1-8C71-44EB-A1DC-913B6D691CE4}">
      <dgm:prSet/>
      <dgm:spPr/>
      <dgm:t>
        <a:bodyPr/>
        <a:lstStyle/>
        <a:p>
          <a:endParaRPr lang="en-CA"/>
        </a:p>
      </dgm:t>
    </dgm:pt>
    <dgm:pt modelId="{0F99C87D-69F0-4925-9BF0-B0ED9A454A20}" type="sibTrans" cxnId="{149CA2D1-8C71-44EB-A1DC-913B6D691CE4}">
      <dgm:prSet/>
      <dgm:spPr/>
      <dgm:t>
        <a:bodyPr/>
        <a:lstStyle/>
        <a:p>
          <a:endParaRPr lang="en-CA"/>
        </a:p>
      </dgm:t>
    </dgm:pt>
    <dgm:pt modelId="{78D9497F-87A0-4183-80BF-DFC9A3C840A7}">
      <dgm:prSet phldrT="[Text]" custT="1"/>
      <dgm:spPr/>
      <dgm:t>
        <a:bodyPr/>
        <a:lstStyle/>
        <a:p>
          <a:r>
            <a:rPr lang="en-US" sz="1600" b="1" dirty="0" smtClean="0"/>
            <a:t>Cultural Safety</a:t>
          </a:r>
          <a:endParaRPr lang="en-CA" sz="1600" b="1" dirty="0"/>
        </a:p>
      </dgm:t>
    </dgm:pt>
    <dgm:pt modelId="{ADB61D81-7B9C-4AE8-AA77-E8F4DAB3A1DF}" type="parTrans" cxnId="{13AA5481-676F-42CE-BF1F-F6809216B27E}">
      <dgm:prSet/>
      <dgm:spPr/>
      <dgm:t>
        <a:bodyPr/>
        <a:lstStyle/>
        <a:p>
          <a:endParaRPr lang="en-CA"/>
        </a:p>
      </dgm:t>
    </dgm:pt>
    <dgm:pt modelId="{34B31722-90EC-48BC-BE2F-E1FEBE62E17D}" type="sibTrans" cxnId="{13AA5481-676F-42CE-BF1F-F6809216B27E}">
      <dgm:prSet/>
      <dgm:spPr/>
      <dgm:t>
        <a:bodyPr/>
        <a:lstStyle/>
        <a:p>
          <a:endParaRPr lang="en-CA"/>
        </a:p>
      </dgm:t>
    </dgm:pt>
    <dgm:pt modelId="{0454826A-60CF-47E4-BDAD-4588FF513F90}">
      <dgm:prSet phldrT="[Text]" custT="1"/>
      <dgm:spPr/>
      <dgm:t>
        <a:bodyPr/>
        <a:lstStyle/>
        <a:p>
          <a:r>
            <a:rPr lang="en-US" sz="1600" b="1" dirty="0" smtClean="0"/>
            <a:t>Gathering Feedback</a:t>
          </a:r>
          <a:endParaRPr lang="en-CA" sz="1600" b="1" dirty="0"/>
        </a:p>
      </dgm:t>
    </dgm:pt>
    <dgm:pt modelId="{F555CD13-D0A2-46C0-93EF-AAA5ADCB8B2C}" type="parTrans" cxnId="{DF38E5E0-09A6-4FAD-9598-805CF3B5BA0A}">
      <dgm:prSet/>
      <dgm:spPr/>
      <dgm:t>
        <a:bodyPr/>
        <a:lstStyle/>
        <a:p>
          <a:endParaRPr lang="en-CA"/>
        </a:p>
      </dgm:t>
    </dgm:pt>
    <dgm:pt modelId="{577ADE30-899D-4DFE-9F6E-B2D247A0A6C9}" type="sibTrans" cxnId="{DF38E5E0-09A6-4FAD-9598-805CF3B5BA0A}">
      <dgm:prSet/>
      <dgm:spPr/>
      <dgm:t>
        <a:bodyPr/>
        <a:lstStyle/>
        <a:p>
          <a:endParaRPr lang="en-CA"/>
        </a:p>
      </dgm:t>
    </dgm:pt>
    <dgm:pt modelId="{D0A86A91-1955-46E6-8C3C-157DCCE26123}">
      <dgm:prSet phldrT="[Text]" custT="1"/>
      <dgm:spPr/>
      <dgm:t>
        <a:bodyPr/>
        <a:lstStyle/>
        <a:p>
          <a:r>
            <a:rPr lang="en-US" sz="1600" b="1" dirty="0" smtClean="0"/>
            <a:t>Awareness &amp; Education</a:t>
          </a:r>
          <a:endParaRPr lang="en-CA" sz="1600" b="1" dirty="0"/>
        </a:p>
      </dgm:t>
    </dgm:pt>
    <dgm:pt modelId="{999C9596-3666-4E88-A7BA-1B52DBE05040}" type="parTrans" cxnId="{F3260B3C-454B-4761-844C-6B1A78757BA9}">
      <dgm:prSet/>
      <dgm:spPr/>
      <dgm:t>
        <a:bodyPr/>
        <a:lstStyle/>
        <a:p>
          <a:endParaRPr lang="en-CA"/>
        </a:p>
      </dgm:t>
    </dgm:pt>
    <dgm:pt modelId="{B6E3A355-0BA0-48D0-BD29-2E662BE0C9FF}" type="sibTrans" cxnId="{F3260B3C-454B-4761-844C-6B1A78757BA9}">
      <dgm:prSet/>
      <dgm:spPr/>
      <dgm:t>
        <a:bodyPr/>
        <a:lstStyle/>
        <a:p>
          <a:endParaRPr lang="en-CA"/>
        </a:p>
      </dgm:t>
    </dgm:pt>
    <dgm:pt modelId="{28EE607C-FF28-4663-9716-3DCDFEB3D9CC}">
      <dgm:prSet phldrT="[Text]" custT="1"/>
      <dgm:spPr/>
      <dgm:t>
        <a:bodyPr/>
        <a:lstStyle/>
        <a:p>
          <a:r>
            <a:rPr lang="en-US" sz="1600" b="1" dirty="0" smtClean="0"/>
            <a:t>Trauma Informed Practice</a:t>
          </a:r>
          <a:endParaRPr lang="en-CA" sz="1600" b="1" dirty="0"/>
        </a:p>
      </dgm:t>
    </dgm:pt>
    <dgm:pt modelId="{32FA8E55-BCAA-494A-B253-AD9BC2B920E1}" type="parTrans" cxnId="{F22DF6B7-F0EE-4906-AB7E-107C225CA2A2}">
      <dgm:prSet/>
      <dgm:spPr/>
      <dgm:t>
        <a:bodyPr/>
        <a:lstStyle/>
        <a:p>
          <a:endParaRPr lang="en-CA"/>
        </a:p>
      </dgm:t>
    </dgm:pt>
    <dgm:pt modelId="{BA168C29-0A6B-4E7F-88C2-9D89DFD9E0E0}" type="sibTrans" cxnId="{F22DF6B7-F0EE-4906-AB7E-107C225CA2A2}">
      <dgm:prSet/>
      <dgm:spPr/>
      <dgm:t>
        <a:bodyPr/>
        <a:lstStyle/>
        <a:p>
          <a:endParaRPr lang="en-CA"/>
        </a:p>
      </dgm:t>
    </dgm:pt>
    <dgm:pt modelId="{1F79C8E4-4B70-42C3-BB6C-0700D3FC8604}">
      <dgm:prSet phldrT="[Text]" custT="1"/>
      <dgm:spPr/>
      <dgm:t>
        <a:bodyPr/>
        <a:lstStyle/>
        <a:p>
          <a:r>
            <a:rPr lang="en-US" sz="1600" b="1" dirty="0" smtClean="0"/>
            <a:t>Removing Barriers</a:t>
          </a:r>
          <a:endParaRPr lang="en-CA" sz="1600" b="1" dirty="0"/>
        </a:p>
      </dgm:t>
    </dgm:pt>
    <dgm:pt modelId="{A6266E87-E881-4E18-A850-669B0F21AB2F}" type="parTrans" cxnId="{BD708D61-5B81-4B63-BB0F-2F120AEC2DFA}">
      <dgm:prSet/>
      <dgm:spPr/>
      <dgm:t>
        <a:bodyPr/>
        <a:lstStyle/>
        <a:p>
          <a:endParaRPr lang="en-CA"/>
        </a:p>
      </dgm:t>
    </dgm:pt>
    <dgm:pt modelId="{F6A88AC1-FF01-461F-B559-390FA8F0020C}" type="sibTrans" cxnId="{BD708D61-5B81-4B63-BB0F-2F120AEC2DFA}">
      <dgm:prSet/>
      <dgm:spPr/>
      <dgm:t>
        <a:bodyPr/>
        <a:lstStyle/>
        <a:p>
          <a:endParaRPr lang="en-CA"/>
        </a:p>
      </dgm:t>
    </dgm:pt>
    <dgm:pt modelId="{1C250ECB-285E-4502-BADE-20A24B0461C3}">
      <dgm:prSet phldrT="[Text]" custT="1"/>
      <dgm:spPr/>
      <dgm:t>
        <a:bodyPr/>
        <a:lstStyle/>
        <a:p>
          <a:r>
            <a:rPr lang="en-US" sz="1600" b="1" dirty="0" smtClean="0"/>
            <a:t>Process vs. Outcome</a:t>
          </a:r>
          <a:endParaRPr lang="en-CA" sz="1600" b="1" dirty="0"/>
        </a:p>
      </dgm:t>
    </dgm:pt>
    <dgm:pt modelId="{AD59120A-5561-47E2-846F-C75C23C81A4F}" type="parTrans" cxnId="{E795206A-9544-4D02-BE32-BECF369BE428}">
      <dgm:prSet/>
      <dgm:spPr/>
      <dgm:t>
        <a:bodyPr/>
        <a:lstStyle/>
        <a:p>
          <a:endParaRPr lang="en-CA"/>
        </a:p>
      </dgm:t>
    </dgm:pt>
    <dgm:pt modelId="{1D79E577-D1CC-4A76-B970-DED435E7A8F7}" type="sibTrans" cxnId="{E795206A-9544-4D02-BE32-BECF369BE428}">
      <dgm:prSet/>
      <dgm:spPr/>
      <dgm:t>
        <a:bodyPr/>
        <a:lstStyle/>
        <a:p>
          <a:endParaRPr lang="en-CA"/>
        </a:p>
      </dgm:t>
    </dgm:pt>
    <dgm:pt modelId="{9B1BA5F7-2563-4F0F-BFEC-8BC1CB0BCE6C}">
      <dgm:prSet phldrT="[Text]" custT="1"/>
      <dgm:spPr/>
      <dgm:t>
        <a:bodyPr/>
        <a:lstStyle/>
        <a:p>
          <a:r>
            <a:rPr lang="en-US" sz="1600" b="1" dirty="0" smtClean="0"/>
            <a:t>Patience</a:t>
          </a:r>
          <a:endParaRPr lang="en-CA" sz="1600" b="1" dirty="0"/>
        </a:p>
      </dgm:t>
    </dgm:pt>
    <dgm:pt modelId="{ED850359-165F-4194-8D43-42650B862C29}" type="parTrans" cxnId="{694ADADB-25CD-4858-B8B1-D88FA8A72843}">
      <dgm:prSet/>
      <dgm:spPr/>
      <dgm:t>
        <a:bodyPr/>
        <a:lstStyle/>
        <a:p>
          <a:endParaRPr lang="en-CA"/>
        </a:p>
      </dgm:t>
    </dgm:pt>
    <dgm:pt modelId="{A147A204-CE61-4634-8A73-96F7CF1BB487}" type="sibTrans" cxnId="{694ADADB-25CD-4858-B8B1-D88FA8A72843}">
      <dgm:prSet/>
      <dgm:spPr/>
      <dgm:t>
        <a:bodyPr/>
        <a:lstStyle/>
        <a:p>
          <a:endParaRPr lang="en-CA"/>
        </a:p>
      </dgm:t>
    </dgm:pt>
    <dgm:pt modelId="{9B293EDE-5764-4A97-B8DA-693B3C57E120}">
      <dgm:prSet custT="1"/>
      <dgm:spPr/>
      <dgm:t>
        <a:bodyPr/>
        <a:lstStyle/>
        <a:p>
          <a:r>
            <a:rPr lang="en-US" sz="1600" b="1" dirty="0" smtClean="0"/>
            <a:t>Active &amp; Empathetic Listening</a:t>
          </a:r>
          <a:endParaRPr lang="en-CA" sz="1600" b="1" dirty="0"/>
        </a:p>
      </dgm:t>
    </dgm:pt>
    <dgm:pt modelId="{8C70CC8D-0B3F-407F-B9BC-98B432DA7F82}" type="parTrans" cxnId="{50ADA854-D470-4F30-A4FE-622AD0AD50C7}">
      <dgm:prSet/>
      <dgm:spPr/>
      <dgm:t>
        <a:bodyPr/>
        <a:lstStyle/>
        <a:p>
          <a:endParaRPr lang="en-CA"/>
        </a:p>
      </dgm:t>
    </dgm:pt>
    <dgm:pt modelId="{0D404B06-48D8-449B-A707-FB23039C90CC}" type="sibTrans" cxnId="{50ADA854-D470-4F30-A4FE-622AD0AD50C7}">
      <dgm:prSet/>
      <dgm:spPr/>
      <dgm:t>
        <a:bodyPr/>
        <a:lstStyle/>
        <a:p>
          <a:endParaRPr lang="en-CA"/>
        </a:p>
      </dgm:t>
    </dgm:pt>
    <dgm:pt modelId="{C30B41BA-F817-4F6E-90E2-4E1A8C914FD3}">
      <dgm:prSet custT="1"/>
      <dgm:spPr/>
      <dgm:t>
        <a:bodyPr/>
        <a:lstStyle/>
        <a:p>
          <a:r>
            <a:rPr lang="en-US" sz="1600" b="1" smtClean="0"/>
            <a:t>Effective </a:t>
          </a:r>
          <a:r>
            <a:rPr lang="en-US" sz="1600" b="1" dirty="0" smtClean="0"/>
            <a:t>Communication </a:t>
          </a:r>
          <a:endParaRPr lang="en-CA" sz="1600" b="1" dirty="0"/>
        </a:p>
      </dgm:t>
    </dgm:pt>
    <dgm:pt modelId="{3F2A5D59-B765-470D-8037-9581D78EAD45}" type="parTrans" cxnId="{6747BC14-6FDD-4EDC-AFDC-701A8E8FF8EC}">
      <dgm:prSet/>
      <dgm:spPr/>
      <dgm:t>
        <a:bodyPr/>
        <a:lstStyle/>
        <a:p>
          <a:endParaRPr lang="en-CA"/>
        </a:p>
      </dgm:t>
    </dgm:pt>
    <dgm:pt modelId="{85A791CE-46DA-4F19-84A3-D46FDE3EB5BE}" type="sibTrans" cxnId="{6747BC14-6FDD-4EDC-AFDC-701A8E8FF8EC}">
      <dgm:prSet/>
      <dgm:spPr/>
      <dgm:t>
        <a:bodyPr/>
        <a:lstStyle/>
        <a:p>
          <a:endParaRPr lang="en-CA"/>
        </a:p>
      </dgm:t>
    </dgm:pt>
    <dgm:pt modelId="{C9EC67BF-04A7-4CDB-B7C0-ED301D2AD912}">
      <dgm:prSet phldrT="[Text]" custT="1"/>
      <dgm:spPr/>
      <dgm:t>
        <a:bodyPr/>
        <a:lstStyle/>
        <a:p>
          <a:r>
            <a:rPr lang="en-US" sz="1600" b="1" dirty="0" smtClean="0"/>
            <a:t>People-first Language</a:t>
          </a:r>
          <a:endParaRPr lang="en-CA" sz="1600" b="1" dirty="0"/>
        </a:p>
      </dgm:t>
    </dgm:pt>
    <dgm:pt modelId="{F6438B4F-4FD3-4533-81DA-789887A646D6}" type="parTrans" cxnId="{2F80F58C-07ED-4548-A0BF-985C06BA6610}">
      <dgm:prSet/>
      <dgm:spPr/>
      <dgm:t>
        <a:bodyPr/>
        <a:lstStyle/>
        <a:p>
          <a:endParaRPr lang="en-CA"/>
        </a:p>
      </dgm:t>
    </dgm:pt>
    <dgm:pt modelId="{E4D18991-B41E-4E0B-9399-442CEA0EBCD4}" type="sibTrans" cxnId="{2F80F58C-07ED-4548-A0BF-985C06BA6610}">
      <dgm:prSet/>
      <dgm:spPr/>
      <dgm:t>
        <a:bodyPr/>
        <a:lstStyle/>
        <a:p>
          <a:endParaRPr lang="en-CA"/>
        </a:p>
      </dgm:t>
    </dgm:pt>
    <dgm:pt modelId="{24A266BB-7C7B-44EC-BDB5-2C868D9BBD85}" type="pres">
      <dgm:prSet presAssocID="{BB5B64A1-88C9-494D-9189-0416FDB442B6}" presName="Name0" presStyleCnt="0">
        <dgm:presLayoutVars>
          <dgm:dir/>
          <dgm:resizeHandles/>
        </dgm:presLayoutVars>
      </dgm:prSet>
      <dgm:spPr/>
    </dgm:pt>
    <dgm:pt modelId="{283C6153-D69B-4AE8-94D7-69A3C1E2BFF5}" type="pres">
      <dgm:prSet presAssocID="{AAFA1055-AB06-425A-952F-BB9D399D7F51}" presName="compNode" presStyleCnt="0"/>
      <dgm:spPr/>
    </dgm:pt>
    <dgm:pt modelId="{D5F29CA1-48D5-4C3C-BA0F-14FF8107B9B3}" type="pres">
      <dgm:prSet presAssocID="{AAFA1055-AB06-425A-952F-BB9D399D7F51}" presName="dummyConnPt" presStyleCnt="0"/>
      <dgm:spPr/>
    </dgm:pt>
    <dgm:pt modelId="{8873DC4B-1704-4C9A-862C-135AC71E8B95}" type="pres">
      <dgm:prSet presAssocID="{AAFA1055-AB06-425A-952F-BB9D399D7F51}" presName="node" presStyleLbl="node1" presStyleIdx="0" presStyleCnt="12">
        <dgm:presLayoutVars>
          <dgm:bulletEnabled val="1"/>
        </dgm:presLayoutVars>
      </dgm:prSet>
      <dgm:spPr/>
      <dgm:t>
        <a:bodyPr/>
        <a:lstStyle/>
        <a:p>
          <a:endParaRPr lang="en-CA"/>
        </a:p>
      </dgm:t>
    </dgm:pt>
    <dgm:pt modelId="{07C72328-29D5-4802-819C-AAB3FEB7DA2B}" type="pres">
      <dgm:prSet presAssocID="{9BE1C3FE-5066-4B66-B900-4B233E392B3D}" presName="sibTrans" presStyleLbl="bgSibTrans2D1" presStyleIdx="0" presStyleCnt="11"/>
      <dgm:spPr/>
      <dgm:t>
        <a:bodyPr/>
        <a:lstStyle/>
        <a:p>
          <a:endParaRPr lang="en-CA"/>
        </a:p>
      </dgm:t>
    </dgm:pt>
    <dgm:pt modelId="{FCEAFB5C-1B47-4D1B-B6DD-4A4AE21F1CF4}" type="pres">
      <dgm:prSet presAssocID="{C30B41BA-F817-4F6E-90E2-4E1A8C914FD3}" presName="compNode" presStyleCnt="0"/>
      <dgm:spPr/>
    </dgm:pt>
    <dgm:pt modelId="{6740FF40-85B4-4B40-BD83-4981517611B8}" type="pres">
      <dgm:prSet presAssocID="{C30B41BA-F817-4F6E-90E2-4E1A8C914FD3}" presName="dummyConnPt" presStyleCnt="0"/>
      <dgm:spPr/>
    </dgm:pt>
    <dgm:pt modelId="{AAE486A1-F859-4A46-83DC-C3D656C87AAC}" type="pres">
      <dgm:prSet presAssocID="{C30B41BA-F817-4F6E-90E2-4E1A8C914FD3}" presName="node" presStyleLbl="node1" presStyleIdx="1" presStyleCnt="12" custScaleX="110363">
        <dgm:presLayoutVars>
          <dgm:bulletEnabled val="1"/>
        </dgm:presLayoutVars>
      </dgm:prSet>
      <dgm:spPr/>
      <dgm:t>
        <a:bodyPr/>
        <a:lstStyle/>
        <a:p>
          <a:endParaRPr lang="en-CA"/>
        </a:p>
      </dgm:t>
    </dgm:pt>
    <dgm:pt modelId="{A45C42B6-0B09-4E5E-A73C-303FBAA33487}" type="pres">
      <dgm:prSet presAssocID="{85A791CE-46DA-4F19-84A3-D46FDE3EB5BE}" presName="sibTrans" presStyleLbl="bgSibTrans2D1" presStyleIdx="1" presStyleCnt="11"/>
      <dgm:spPr/>
      <dgm:t>
        <a:bodyPr/>
        <a:lstStyle/>
        <a:p>
          <a:endParaRPr lang="en-CA"/>
        </a:p>
      </dgm:t>
    </dgm:pt>
    <dgm:pt modelId="{810C2233-25BE-4E36-8354-3A64125E921D}" type="pres">
      <dgm:prSet presAssocID="{9B293EDE-5764-4A97-B8DA-693B3C57E120}" presName="compNode" presStyleCnt="0"/>
      <dgm:spPr/>
    </dgm:pt>
    <dgm:pt modelId="{C88BA204-AD67-4222-BA61-A942D4660D2C}" type="pres">
      <dgm:prSet presAssocID="{9B293EDE-5764-4A97-B8DA-693B3C57E120}" presName="dummyConnPt" presStyleCnt="0"/>
      <dgm:spPr/>
    </dgm:pt>
    <dgm:pt modelId="{25ECCD88-BA68-4326-B515-FCFEBA154A0B}" type="pres">
      <dgm:prSet presAssocID="{9B293EDE-5764-4A97-B8DA-693B3C57E120}" presName="node" presStyleLbl="node1" presStyleIdx="2" presStyleCnt="12">
        <dgm:presLayoutVars>
          <dgm:bulletEnabled val="1"/>
        </dgm:presLayoutVars>
      </dgm:prSet>
      <dgm:spPr/>
      <dgm:t>
        <a:bodyPr/>
        <a:lstStyle/>
        <a:p>
          <a:endParaRPr lang="en-CA"/>
        </a:p>
      </dgm:t>
    </dgm:pt>
    <dgm:pt modelId="{FD0A9ACB-76AB-47F3-8D9D-6E38A6866CDF}" type="pres">
      <dgm:prSet presAssocID="{0D404B06-48D8-449B-A707-FB23039C90CC}" presName="sibTrans" presStyleLbl="bgSibTrans2D1" presStyleIdx="2" presStyleCnt="11"/>
      <dgm:spPr/>
      <dgm:t>
        <a:bodyPr/>
        <a:lstStyle/>
        <a:p>
          <a:endParaRPr lang="en-CA"/>
        </a:p>
      </dgm:t>
    </dgm:pt>
    <dgm:pt modelId="{D7BFDA98-1B7B-485F-80D7-CABFE63C3878}" type="pres">
      <dgm:prSet presAssocID="{D1B8D958-B169-4334-92D7-A62DE28BE55F}" presName="compNode" presStyleCnt="0"/>
      <dgm:spPr/>
    </dgm:pt>
    <dgm:pt modelId="{B573C556-259F-4D59-BE52-91F81501C926}" type="pres">
      <dgm:prSet presAssocID="{D1B8D958-B169-4334-92D7-A62DE28BE55F}" presName="dummyConnPt" presStyleCnt="0"/>
      <dgm:spPr/>
    </dgm:pt>
    <dgm:pt modelId="{861DAE6B-9D87-4C13-ADA9-1B02C1A5F084}" type="pres">
      <dgm:prSet presAssocID="{D1B8D958-B169-4334-92D7-A62DE28BE55F}" presName="node" presStyleLbl="node1" presStyleIdx="3" presStyleCnt="12">
        <dgm:presLayoutVars>
          <dgm:bulletEnabled val="1"/>
        </dgm:presLayoutVars>
      </dgm:prSet>
      <dgm:spPr/>
      <dgm:t>
        <a:bodyPr/>
        <a:lstStyle/>
        <a:p>
          <a:endParaRPr lang="en-CA"/>
        </a:p>
      </dgm:t>
    </dgm:pt>
    <dgm:pt modelId="{3D9B50C4-ABC9-4884-95B1-2E5AD02987E1}" type="pres">
      <dgm:prSet presAssocID="{0F99C87D-69F0-4925-9BF0-B0ED9A454A20}" presName="sibTrans" presStyleLbl="bgSibTrans2D1" presStyleIdx="3" presStyleCnt="11"/>
      <dgm:spPr/>
      <dgm:t>
        <a:bodyPr/>
        <a:lstStyle/>
        <a:p>
          <a:endParaRPr lang="en-CA"/>
        </a:p>
      </dgm:t>
    </dgm:pt>
    <dgm:pt modelId="{6B14D9AC-5221-4279-BF3E-6542B987776B}" type="pres">
      <dgm:prSet presAssocID="{78D9497F-87A0-4183-80BF-DFC9A3C840A7}" presName="compNode" presStyleCnt="0"/>
      <dgm:spPr/>
    </dgm:pt>
    <dgm:pt modelId="{C21C654E-CF7C-4B5E-A5A3-8F42276FA5EA}" type="pres">
      <dgm:prSet presAssocID="{78D9497F-87A0-4183-80BF-DFC9A3C840A7}" presName="dummyConnPt" presStyleCnt="0"/>
      <dgm:spPr/>
    </dgm:pt>
    <dgm:pt modelId="{423CB85A-69B1-4A09-B5BF-7FBC7DF71DED}" type="pres">
      <dgm:prSet presAssocID="{78D9497F-87A0-4183-80BF-DFC9A3C840A7}" presName="node" presStyleLbl="node1" presStyleIdx="4" presStyleCnt="12">
        <dgm:presLayoutVars>
          <dgm:bulletEnabled val="1"/>
        </dgm:presLayoutVars>
      </dgm:prSet>
      <dgm:spPr/>
      <dgm:t>
        <a:bodyPr/>
        <a:lstStyle/>
        <a:p>
          <a:endParaRPr lang="en-CA"/>
        </a:p>
      </dgm:t>
    </dgm:pt>
    <dgm:pt modelId="{83157F1D-7300-4B6D-8AA6-C71A0E4BE869}" type="pres">
      <dgm:prSet presAssocID="{34B31722-90EC-48BC-BE2F-E1FEBE62E17D}" presName="sibTrans" presStyleLbl="bgSibTrans2D1" presStyleIdx="4" presStyleCnt="11"/>
      <dgm:spPr/>
      <dgm:t>
        <a:bodyPr/>
        <a:lstStyle/>
        <a:p>
          <a:endParaRPr lang="en-CA"/>
        </a:p>
      </dgm:t>
    </dgm:pt>
    <dgm:pt modelId="{55B65228-3462-456F-8828-A46A06738E26}" type="pres">
      <dgm:prSet presAssocID="{0454826A-60CF-47E4-BDAD-4588FF513F90}" presName="compNode" presStyleCnt="0"/>
      <dgm:spPr/>
    </dgm:pt>
    <dgm:pt modelId="{465F7544-B930-486D-934A-B847EEF3DA52}" type="pres">
      <dgm:prSet presAssocID="{0454826A-60CF-47E4-BDAD-4588FF513F90}" presName="dummyConnPt" presStyleCnt="0"/>
      <dgm:spPr/>
    </dgm:pt>
    <dgm:pt modelId="{4DA860A2-B260-47B6-9448-FDAC21D83B7B}" type="pres">
      <dgm:prSet presAssocID="{0454826A-60CF-47E4-BDAD-4588FF513F90}" presName="node" presStyleLbl="node1" presStyleIdx="5" presStyleCnt="12">
        <dgm:presLayoutVars>
          <dgm:bulletEnabled val="1"/>
        </dgm:presLayoutVars>
      </dgm:prSet>
      <dgm:spPr/>
      <dgm:t>
        <a:bodyPr/>
        <a:lstStyle/>
        <a:p>
          <a:endParaRPr lang="en-CA"/>
        </a:p>
      </dgm:t>
    </dgm:pt>
    <dgm:pt modelId="{391ED81A-D342-4FF3-8D81-40022AA85310}" type="pres">
      <dgm:prSet presAssocID="{577ADE30-899D-4DFE-9F6E-B2D247A0A6C9}" presName="sibTrans" presStyleLbl="bgSibTrans2D1" presStyleIdx="5" presStyleCnt="11"/>
      <dgm:spPr/>
      <dgm:t>
        <a:bodyPr/>
        <a:lstStyle/>
        <a:p>
          <a:endParaRPr lang="en-CA"/>
        </a:p>
      </dgm:t>
    </dgm:pt>
    <dgm:pt modelId="{7D2FA37F-BBE1-433E-80E3-382BDDBBD957}" type="pres">
      <dgm:prSet presAssocID="{D0A86A91-1955-46E6-8C3C-157DCCE26123}" presName="compNode" presStyleCnt="0"/>
      <dgm:spPr/>
    </dgm:pt>
    <dgm:pt modelId="{19D5024E-4689-4BF8-B977-F0E193A5BA3E}" type="pres">
      <dgm:prSet presAssocID="{D0A86A91-1955-46E6-8C3C-157DCCE26123}" presName="dummyConnPt" presStyleCnt="0"/>
      <dgm:spPr/>
    </dgm:pt>
    <dgm:pt modelId="{96E92328-00D8-4E5B-A275-30B473B43E82}" type="pres">
      <dgm:prSet presAssocID="{D0A86A91-1955-46E6-8C3C-157DCCE26123}" presName="node" presStyleLbl="node1" presStyleIdx="6" presStyleCnt="12">
        <dgm:presLayoutVars>
          <dgm:bulletEnabled val="1"/>
        </dgm:presLayoutVars>
      </dgm:prSet>
      <dgm:spPr/>
      <dgm:t>
        <a:bodyPr/>
        <a:lstStyle/>
        <a:p>
          <a:endParaRPr lang="en-CA"/>
        </a:p>
      </dgm:t>
    </dgm:pt>
    <dgm:pt modelId="{5ED234F3-98F3-424A-80A8-88472DEAB459}" type="pres">
      <dgm:prSet presAssocID="{B6E3A355-0BA0-48D0-BD29-2E662BE0C9FF}" presName="sibTrans" presStyleLbl="bgSibTrans2D1" presStyleIdx="6" presStyleCnt="11"/>
      <dgm:spPr/>
      <dgm:t>
        <a:bodyPr/>
        <a:lstStyle/>
        <a:p>
          <a:endParaRPr lang="en-CA"/>
        </a:p>
      </dgm:t>
    </dgm:pt>
    <dgm:pt modelId="{9C7AFA96-2353-4A05-BCE7-B340C64B0AAC}" type="pres">
      <dgm:prSet presAssocID="{28EE607C-FF28-4663-9716-3DCDFEB3D9CC}" presName="compNode" presStyleCnt="0"/>
      <dgm:spPr/>
    </dgm:pt>
    <dgm:pt modelId="{A5415CA8-7388-40FA-AC27-9885BDA30B5B}" type="pres">
      <dgm:prSet presAssocID="{28EE607C-FF28-4663-9716-3DCDFEB3D9CC}" presName="dummyConnPt" presStyleCnt="0"/>
      <dgm:spPr/>
    </dgm:pt>
    <dgm:pt modelId="{5043CC28-9ECC-4A1B-9CF0-EAFEDA4ECA9C}" type="pres">
      <dgm:prSet presAssocID="{28EE607C-FF28-4663-9716-3DCDFEB3D9CC}" presName="node" presStyleLbl="node1" presStyleIdx="7" presStyleCnt="12">
        <dgm:presLayoutVars>
          <dgm:bulletEnabled val="1"/>
        </dgm:presLayoutVars>
      </dgm:prSet>
      <dgm:spPr/>
      <dgm:t>
        <a:bodyPr/>
        <a:lstStyle/>
        <a:p>
          <a:endParaRPr lang="en-CA"/>
        </a:p>
      </dgm:t>
    </dgm:pt>
    <dgm:pt modelId="{778C0021-EC6D-46AD-900A-71C217B1AFF2}" type="pres">
      <dgm:prSet presAssocID="{BA168C29-0A6B-4E7F-88C2-9D89DFD9E0E0}" presName="sibTrans" presStyleLbl="bgSibTrans2D1" presStyleIdx="7" presStyleCnt="11"/>
      <dgm:spPr/>
      <dgm:t>
        <a:bodyPr/>
        <a:lstStyle/>
        <a:p>
          <a:endParaRPr lang="en-CA"/>
        </a:p>
      </dgm:t>
    </dgm:pt>
    <dgm:pt modelId="{26EB2C4B-F666-4552-AC84-7DB1C9E79568}" type="pres">
      <dgm:prSet presAssocID="{1F79C8E4-4B70-42C3-BB6C-0700D3FC8604}" presName="compNode" presStyleCnt="0"/>
      <dgm:spPr/>
    </dgm:pt>
    <dgm:pt modelId="{8153F13E-2B27-4549-89AB-6803862870CA}" type="pres">
      <dgm:prSet presAssocID="{1F79C8E4-4B70-42C3-BB6C-0700D3FC8604}" presName="dummyConnPt" presStyleCnt="0"/>
      <dgm:spPr/>
    </dgm:pt>
    <dgm:pt modelId="{D727DB7B-40B5-4F8E-9F01-A6E8E183737E}" type="pres">
      <dgm:prSet presAssocID="{1F79C8E4-4B70-42C3-BB6C-0700D3FC8604}" presName="node" presStyleLbl="node1" presStyleIdx="8" presStyleCnt="12">
        <dgm:presLayoutVars>
          <dgm:bulletEnabled val="1"/>
        </dgm:presLayoutVars>
      </dgm:prSet>
      <dgm:spPr/>
      <dgm:t>
        <a:bodyPr/>
        <a:lstStyle/>
        <a:p>
          <a:endParaRPr lang="en-CA"/>
        </a:p>
      </dgm:t>
    </dgm:pt>
    <dgm:pt modelId="{553BEEF6-5444-47F4-8AB1-A357D893481C}" type="pres">
      <dgm:prSet presAssocID="{F6A88AC1-FF01-461F-B559-390FA8F0020C}" presName="sibTrans" presStyleLbl="bgSibTrans2D1" presStyleIdx="8" presStyleCnt="11"/>
      <dgm:spPr/>
      <dgm:t>
        <a:bodyPr/>
        <a:lstStyle/>
        <a:p>
          <a:endParaRPr lang="en-CA"/>
        </a:p>
      </dgm:t>
    </dgm:pt>
    <dgm:pt modelId="{A802321C-6F92-44B7-97F4-423211B06816}" type="pres">
      <dgm:prSet presAssocID="{1C250ECB-285E-4502-BADE-20A24B0461C3}" presName="compNode" presStyleCnt="0"/>
      <dgm:spPr/>
    </dgm:pt>
    <dgm:pt modelId="{5F13FB7A-3408-4834-BC3D-80388D56FB4F}" type="pres">
      <dgm:prSet presAssocID="{1C250ECB-285E-4502-BADE-20A24B0461C3}" presName="dummyConnPt" presStyleCnt="0"/>
      <dgm:spPr/>
    </dgm:pt>
    <dgm:pt modelId="{517AFED2-751D-49CA-AB71-8C656008F21E}" type="pres">
      <dgm:prSet presAssocID="{1C250ECB-285E-4502-BADE-20A24B0461C3}" presName="node" presStyleLbl="node1" presStyleIdx="9" presStyleCnt="12">
        <dgm:presLayoutVars>
          <dgm:bulletEnabled val="1"/>
        </dgm:presLayoutVars>
      </dgm:prSet>
      <dgm:spPr/>
      <dgm:t>
        <a:bodyPr/>
        <a:lstStyle/>
        <a:p>
          <a:endParaRPr lang="en-CA"/>
        </a:p>
      </dgm:t>
    </dgm:pt>
    <dgm:pt modelId="{4147C33A-886E-49E8-85E3-6D1CCDA0F288}" type="pres">
      <dgm:prSet presAssocID="{1D79E577-D1CC-4A76-B970-DED435E7A8F7}" presName="sibTrans" presStyleLbl="bgSibTrans2D1" presStyleIdx="9" presStyleCnt="11"/>
      <dgm:spPr/>
      <dgm:t>
        <a:bodyPr/>
        <a:lstStyle/>
        <a:p>
          <a:endParaRPr lang="en-CA"/>
        </a:p>
      </dgm:t>
    </dgm:pt>
    <dgm:pt modelId="{5488C448-7C9C-4D4F-B442-62B28A52FCBB}" type="pres">
      <dgm:prSet presAssocID="{9B1BA5F7-2563-4F0F-BFEC-8BC1CB0BCE6C}" presName="compNode" presStyleCnt="0"/>
      <dgm:spPr/>
    </dgm:pt>
    <dgm:pt modelId="{4A3CE50B-5296-4A94-91E7-1DF8C620F973}" type="pres">
      <dgm:prSet presAssocID="{9B1BA5F7-2563-4F0F-BFEC-8BC1CB0BCE6C}" presName="dummyConnPt" presStyleCnt="0"/>
      <dgm:spPr/>
    </dgm:pt>
    <dgm:pt modelId="{758F89FF-C297-487F-8584-2F64E7734DE6}" type="pres">
      <dgm:prSet presAssocID="{9B1BA5F7-2563-4F0F-BFEC-8BC1CB0BCE6C}" presName="node" presStyleLbl="node1" presStyleIdx="10" presStyleCnt="12">
        <dgm:presLayoutVars>
          <dgm:bulletEnabled val="1"/>
        </dgm:presLayoutVars>
      </dgm:prSet>
      <dgm:spPr/>
      <dgm:t>
        <a:bodyPr/>
        <a:lstStyle/>
        <a:p>
          <a:endParaRPr lang="en-CA"/>
        </a:p>
      </dgm:t>
    </dgm:pt>
    <dgm:pt modelId="{C5A322E3-7984-4ED3-8EFB-459CAD7DED2E}" type="pres">
      <dgm:prSet presAssocID="{A147A204-CE61-4634-8A73-96F7CF1BB487}" presName="sibTrans" presStyleLbl="bgSibTrans2D1" presStyleIdx="10" presStyleCnt="11"/>
      <dgm:spPr/>
      <dgm:t>
        <a:bodyPr/>
        <a:lstStyle/>
        <a:p>
          <a:endParaRPr lang="en-CA"/>
        </a:p>
      </dgm:t>
    </dgm:pt>
    <dgm:pt modelId="{A3EA04DB-4CC8-493A-B83A-2344326F7E12}" type="pres">
      <dgm:prSet presAssocID="{C9EC67BF-04A7-4CDB-B7C0-ED301D2AD912}" presName="compNode" presStyleCnt="0"/>
      <dgm:spPr/>
    </dgm:pt>
    <dgm:pt modelId="{9BA29AC4-77D4-42E9-A144-7A21820AA609}" type="pres">
      <dgm:prSet presAssocID="{C9EC67BF-04A7-4CDB-B7C0-ED301D2AD912}" presName="dummyConnPt" presStyleCnt="0"/>
      <dgm:spPr/>
    </dgm:pt>
    <dgm:pt modelId="{AE9CE1FA-D84B-4FF3-8945-A4E81E8F385C}" type="pres">
      <dgm:prSet presAssocID="{C9EC67BF-04A7-4CDB-B7C0-ED301D2AD912}" presName="node" presStyleLbl="node1" presStyleIdx="11" presStyleCnt="12">
        <dgm:presLayoutVars>
          <dgm:bulletEnabled val="1"/>
        </dgm:presLayoutVars>
      </dgm:prSet>
      <dgm:spPr/>
      <dgm:t>
        <a:bodyPr/>
        <a:lstStyle/>
        <a:p>
          <a:endParaRPr lang="en-CA"/>
        </a:p>
      </dgm:t>
    </dgm:pt>
  </dgm:ptLst>
  <dgm:cxnLst>
    <dgm:cxn modelId="{361E1BAD-9327-4A5F-AAE4-9C0736C41013}" srcId="{BB5B64A1-88C9-494D-9189-0416FDB442B6}" destId="{AAFA1055-AB06-425A-952F-BB9D399D7F51}" srcOrd="0" destOrd="0" parTransId="{A8D96F4B-75F5-48CD-893A-87292A5CC0C9}" sibTransId="{9BE1C3FE-5066-4B66-B900-4B233E392B3D}"/>
    <dgm:cxn modelId="{0C5EE6E1-05B1-44FF-963B-FD68631FADB2}" type="presOf" srcId="{B6E3A355-0BA0-48D0-BD29-2E662BE0C9FF}" destId="{5ED234F3-98F3-424A-80A8-88472DEAB459}" srcOrd="0" destOrd="0" presId="urn:microsoft.com/office/officeart/2005/8/layout/bProcess4"/>
    <dgm:cxn modelId="{2F80F58C-07ED-4548-A0BF-985C06BA6610}" srcId="{BB5B64A1-88C9-494D-9189-0416FDB442B6}" destId="{C9EC67BF-04A7-4CDB-B7C0-ED301D2AD912}" srcOrd="11" destOrd="0" parTransId="{F6438B4F-4FD3-4533-81DA-789887A646D6}" sibTransId="{E4D18991-B41E-4E0B-9399-442CEA0EBCD4}"/>
    <dgm:cxn modelId="{8B72DACB-A685-4911-AD66-10501D16112B}" type="presOf" srcId="{0D404B06-48D8-449B-A707-FB23039C90CC}" destId="{FD0A9ACB-76AB-47F3-8D9D-6E38A6866CDF}" srcOrd="0" destOrd="0" presId="urn:microsoft.com/office/officeart/2005/8/layout/bProcess4"/>
    <dgm:cxn modelId="{D49DD20E-A9DD-460B-98CC-C137AFDFE51C}" type="presOf" srcId="{9BE1C3FE-5066-4B66-B900-4B233E392B3D}" destId="{07C72328-29D5-4802-819C-AAB3FEB7DA2B}" srcOrd="0" destOrd="0" presId="urn:microsoft.com/office/officeart/2005/8/layout/bProcess4"/>
    <dgm:cxn modelId="{A47A23AB-02A9-469B-8D05-867A37331478}" type="presOf" srcId="{A147A204-CE61-4634-8A73-96F7CF1BB487}" destId="{C5A322E3-7984-4ED3-8EFB-459CAD7DED2E}" srcOrd="0" destOrd="0" presId="urn:microsoft.com/office/officeart/2005/8/layout/bProcess4"/>
    <dgm:cxn modelId="{8B1A310C-578C-40C9-93BC-63A525CE7DC2}" type="presOf" srcId="{D0A86A91-1955-46E6-8C3C-157DCCE26123}" destId="{96E92328-00D8-4E5B-A275-30B473B43E82}" srcOrd="0" destOrd="0" presId="urn:microsoft.com/office/officeart/2005/8/layout/bProcess4"/>
    <dgm:cxn modelId="{7E2EC6FA-6E5E-4DEF-BF2C-6CBAE8EE2176}" type="presOf" srcId="{C9EC67BF-04A7-4CDB-B7C0-ED301D2AD912}" destId="{AE9CE1FA-D84B-4FF3-8945-A4E81E8F385C}" srcOrd="0" destOrd="0" presId="urn:microsoft.com/office/officeart/2005/8/layout/bProcess4"/>
    <dgm:cxn modelId="{CBA34103-CFA6-470E-8354-953ACA71B7E6}" type="presOf" srcId="{C30B41BA-F817-4F6E-90E2-4E1A8C914FD3}" destId="{AAE486A1-F859-4A46-83DC-C3D656C87AAC}" srcOrd="0" destOrd="0" presId="urn:microsoft.com/office/officeart/2005/8/layout/bProcess4"/>
    <dgm:cxn modelId="{3C84886E-081C-46A1-898B-A69457EB77CC}" type="presOf" srcId="{1F79C8E4-4B70-42C3-BB6C-0700D3FC8604}" destId="{D727DB7B-40B5-4F8E-9F01-A6E8E183737E}" srcOrd="0" destOrd="0" presId="urn:microsoft.com/office/officeart/2005/8/layout/bProcess4"/>
    <dgm:cxn modelId="{2B38B7A3-8845-4107-B99A-DA317EBD64B7}" type="presOf" srcId="{28EE607C-FF28-4663-9716-3DCDFEB3D9CC}" destId="{5043CC28-9ECC-4A1B-9CF0-EAFEDA4ECA9C}" srcOrd="0" destOrd="0" presId="urn:microsoft.com/office/officeart/2005/8/layout/bProcess4"/>
    <dgm:cxn modelId="{5D1CD480-78CB-473E-A252-95EA334B2480}" type="presOf" srcId="{BB5B64A1-88C9-494D-9189-0416FDB442B6}" destId="{24A266BB-7C7B-44EC-BDB5-2C868D9BBD85}" srcOrd="0" destOrd="0" presId="urn:microsoft.com/office/officeart/2005/8/layout/bProcess4"/>
    <dgm:cxn modelId="{F3260B3C-454B-4761-844C-6B1A78757BA9}" srcId="{BB5B64A1-88C9-494D-9189-0416FDB442B6}" destId="{D0A86A91-1955-46E6-8C3C-157DCCE26123}" srcOrd="6" destOrd="0" parTransId="{999C9596-3666-4E88-A7BA-1B52DBE05040}" sibTransId="{B6E3A355-0BA0-48D0-BD29-2E662BE0C9FF}"/>
    <dgm:cxn modelId="{C85BBE86-AFA2-4082-981C-E2597383622E}" type="presOf" srcId="{9B1BA5F7-2563-4F0F-BFEC-8BC1CB0BCE6C}" destId="{758F89FF-C297-487F-8584-2F64E7734DE6}" srcOrd="0" destOrd="0" presId="urn:microsoft.com/office/officeart/2005/8/layout/bProcess4"/>
    <dgm:cxn modelId="{14C3324F-94E8-4F4A-BDBA-64317B42CA33}" type="presOf" srcId="{78D9497F-87A0-4183-80BF-DFC9A3C840A7}" destId="{423CB85A-69B1-4A09-B5BF-7FBC7DF71DED}" srcOrd="0" destOrd="0" presId="urn:microsoft.com/office/officeart/2005/8/layout/bProcess4"/>
    <dgm:cxn modelId="{014590CE-AD27-4DC1-9D1B-647F0A3740A4}" type="presOf" srcId="{34B31722-90EC-48BC-BE2F-E1FEBE62E17D}" destId="{83157F1D-7300-4B6D-8AA6-C71A0E4BE869}" srcOrd="0" destOrd="0" presId="urn:microsoft.com/office/officeart/2005/8/layout/bProcess4"/>
    <dgm:cxn modelId="{BD708D61-5B81-4B63-BB0F-2F120AEC2DFA}" srcId="{BB5B64A1-88C9-494D-9189-0416FDB442B6}" destId="{1F79C8E4-4B70-42C3-BB6C-0700D3FC8604}" srcOrd="8" destOrd="0" parTransId="{A6266E87-E881-4E18-A850-669B0F21AB2F}" sibTransId="{F6A88AC1-FF01-461F-B559-390FA8F0020C}"/>
    <dgm:cxn modelId="{D130D2BF-FBAC-4B02-A73B-880BA2DE302C}" type="presOf" srcId="{D1B8D958-B169-4334-92D7-A62DE28BE55F}" destId="{861DAE6B-9D87-4C13-ADA9-1B02C1A5F084}" srcOrd="0" destOrd="0" presId="urn:microsoft.com/office/officeart/2005/8/layout/bProcess4"/>
    <dgm:cxn modelId="{064D0D37-CF47-412D-8741-9057FC0648AE}" type="presOf" srcId="{577ADE30-899D-4DFE-9F6E-B2D247A0A6C9}" destId="{391ED81A-D342-4FF3-8D81-40022AA85310}" srcOrd="0" destOrd="0" presId="urn:microsoft.com/office/officeart/2005/8/layout/bProcess4"/>
    <dgm:cxn modelId="{92AA47DB-0C95-4950-BC70-121564B07F4A}" type="presOf" srcId="{F6A88AC1-FF01-461F-B559-390FA8F0020C}" destId="{553BEEF6-5444-47F4-8AB1-A357D893481C}" srcOrd="0" destOrd="0" presId="urn:microsoft.com/office/officeart/2005/8/layout/bProcess4"/>
    <dgm:cxn modelId="{149CA2D1-8C71-44EB-A1DC-913B6D691CE4}" srcId="{BB5B64A1-88C9-494D-9189-0416FDB442B6}" destId="{D1B8D958-B169-4334-92D7-A62DE28BE55F}" srcOrd="3" destOrd="0" parTransId="{9B1E6F0B-391B-4651-9173-B87DDFAC8D53}" sibTransId="{0F99C87D-69F0-4925-9BF0-B0ED9A454A20}"/>
    <dgm:cxn modelId="{13AA5481-676F-42CE-BF1F-F6809216B27E}" srcId="{BB5B64A1-88C9-494D-9189-0416FDB442B6}" destId="{78D9497F-87A0-4183-80BF-DFC9A3C840A7}" srcOrd="4" destOrd="0" parTransId="{ADB61D81-7B9C-4AE8-AA77-E8F4DAB3A1DF}" sibTransId="{34B31722-90EC-48BC-BE2F-E1FEBE62E17D}"/>
    <dgm:cxn modelId="{9F008DCD-20C8-4955-9BDD-A685E3FC5AF9}" type="presOf" srcId="{AAFA1055-AB06-425A-952F-BB9D399D7F51}" destId="{8873DC4B-1704-4C9A-862C-135AC71E8B95}" srcOrd="0" destOrd="0" presId="urn:microsoft.com/office/officeart/2005/8/layout/bProcess4"/>
    <dgm:cxn modelId="{F22DF6B7-F0EE-4906-AB7E-107C225CA2A2}" srcId="{BB5B64A1-88C9-494D-9189-0416FDB442B6}" destId="{28EE607C-FF28-4663-9716-3DCDFEB3D9CC}" srcOrd="7" destOrd="0" parTransId="{32FA8E55-BCAA-494A-B253-AD9BC2B920E1}" sibTransId="{BA168C29-0A6B-4E7F-88C2-9D89DFD9E0E0}"/>
    <dgm:cxn modelId="{2A6B697E-B4E4-4E5F-BE32-BB37B802C290}" type="presOf" srcId="{1C250ECB-285E-4502-BADE-20A24B0461C3}" destId="{517AFED2-751D-49CA-AB71-8C656008F21E}" srcOrd="0" destOrd="0" presId="urn:microsoft.com/office/officeart/2005/8/layout/bProcess4"/>
    <dgm:cxn modelId="{50ADA854-D470-4F30-A4FE-622AD0AD50C7}" srcId="{BB5B64A1-88C9-494D-9189-0416FDB442B6}" destId="{9B293EDE-5764-4A97-B8DA-693B3C57E120}" srcOrd="2" destOrd="0" parTransId="{8C70CC8D-0B3F-407F-B9BC-98B432DA7F82}" sibTransId="{0D404B06-48D8-449B-A707-FB23039C90CC}"/>
    <dgm:cxn modelId="{C4F610F7-A245-46ED-AF86-054FF3B26FBB}" type="presOf" srcId="{9B293EDE-5764-4A97-B8DA-693B3C57E120}" destId="{25ECCD88-BA68-4326-B515-FCFEBA154A0B}" srcOrd="0" destOrd="0" presId="urn:microsoft.com/office/officeart/2005/8/layout/bProcess4"/>
    <dgm:cxn modelId="{694ADADB-25CD-4858-B8B1-D88FA8A72843}" srcId="{BB5B64A1-88C9-494D-9189-0416FDB442B6}" destId="{9B1BA5F7-2563-4F0F-BFEC-8BC1CB0BCE6C}" srcOrd="10" destOrd="0" parTransId="{ED850359-165F-4194-8D43-42650B862C29}" sibTransId="{A147A204-CE61-4634-8A73-96F7CF1BB487}"/>
    <dgm:cxn modelId="{2B819AD7-2951-4A28-9E5A-45430DC6F249}" type="presOf" srcId="{85A791CE-46DA-4F19-84A3-D46FDE3EB5BE}" destId="{A45C42B6-0B09-4E5E-A73C-303FBAA33487}" srcOrd="0" destOrd="0" presId="urn:microsoft.com/office/officeart/2005/8/layout/bProcess4"/>
    <dgm:cxn modelId="{6747BC14-6FDD-4EDC-AFDC-701A8E8FF8EC}" srcId="{BB5B64A1-88C9-494D-9189-0416FDB442B6}" destId="{C30B41BA-F817-4F6E-90E2-4E1A8C914FD3}" srcOrd="1" destOrd="0" parTransId="{3F2A5D59-B765-470D-8037-9581D78EAD45}" sibTransId="{85A791CE-46DA-4F19-84A3-D46FDE3EB5BE}"/>
    <dgm:cxn modelId="{4DF8E983-1038-4D13-8FF2-101540B85109}" type="presOf" srcId="{BA168C29-0A6B-4E7F-88C2-9D89DFD9E0E0}" destId="{778C0021-EC6D-46AD-900A-71C217B1AFF2}" srcOrd="0" destOrd="0" presId="urn:microsoft.com/office/officeart/2005/8/layout/bProcess4"/>
    <dgm:cxn modelId="{DF38E5E0-09A6-4FAD-9598-805CF3B5BA0A}" srcId="{BB5B64A1-88C9-494D-9189-0416FDB442B6}" destId="{0454826A-60CF-47E4-BDAD-4588FF513F90}" srcOrd="5" destOrd="0" parTransId="{F555CD13-D0A2-46C0-93EF-AAA5ADCB8B2C}" sibTransId="{577ADE30-899D-4DFE-9F6E-B2D247A0A6C9}"/>
    <dgm:cxn modelId="{16D51F7D-5E70-4FD8-A4B0-DE59F84ACF4F}" type="presOf" srcId="{1D79E577-D1CC-4A76-B970-DED435E7A8F7}" destId="{4147C33A-886E-49E8-85E3-6D1CCDA0F288}" srcOrd="0" destOrd="0" presId="urn:microsoft.com/office/officeart/2005/8/layout/bProcess4"/>
    <dgm:cxn modelId="{6B15979D-6BB0-4788-A02C-3242EE53087E}" type="presOf" srcId="{0F99C87D-69F0-4925-9BF0-B0ED9A454A20}" destId="{3D9B50C4-ABC9-4884-95B1-2E5AD02987E1}" srcOrd="0" destOrd="0" presId="urn:microsoft.com/office/officeart/2005/8/layout/bProcess4"/>
    <dgm:cxn modelId="{757207B5-A85E-4825-BD01-098DF6EC9FE0}" type="presOf" srcId="{0454826A-60CF-47E4-BDAD-4588FF513F90}" destId="{4DA860A2-B260-47B6-9448-FDAC21D83B7B}" srcOrd="0" destOrd="0" presId="urn:microsoft.com/office/officeart/2005/8/layout/bProcess4"/>
    <dgm:cxn modelId="{E795206A-9544-4D02-BE32-BECF369BE428}" srcId="{BB5B64A1-88C9-494D-9189-0416FDB442B6}" destId="{1C250ECB-285E-4502-BADE-20A24B0461C3}" srcOrd="9" destOrd="0" parTransId="{AD59120A-5561-47E2-846F-C75C23C81A4F}" sibTransId="{1D79E577-D1CC-4A76-B970-DED435E7A8F7}"/>
    <dgm:cxn modelId="{41E1D683-D1A4-4FB7-9609-CBEC54FB3069}" type="presParOf" srcId="{24A266BB-7C7B-44EC-BDB5-2C868D9BBD85}" destId="{283C6153-D69B-4AE8-94D7-69A3C1E2BFF5}" srcOrd="0" destOrd="0" presId="urn:microsoft.com/office/officeart/2005/8/layout/bProcess4"/>
    <dgm:cxn modelId="{C89DDC7C-15C2-4D39-8608-38F159C6DACC}" type="presParOf" srcId="{283C6153-D69B-4AE8-94D7-69A3C1E2BFF5}" destId="{D5F29CA1-48D5-4C3C-BA0F-14FF8107B9B3}" srcOrd="0" destOrd="0" presId="urn:microsoft.com/office/officeart/2005/8/layout/bProcess4"/>
    <dgm:cxn modelId="{88B20AF8-2F06-4C3E-ADF1-4CD152683940}" type="presParOf" srcId="{283C6153-D69B-4AE8-94D7-69A3C1E2BFF5}" destId="{8873DC4B-1704-4C9A-862C-135AC71E8B95}" srcOrd="1" destOrd="0" presId="urn:microsoft.com/office/officeart/2005/8/layout/bProcess4"/>
    <dgm:cxn modelId="{2B4E5F8F-7465-4B32-AD16-8AECAFF71093}" type="presParOf" srcId="{24A266BB-7C7B-44EC-BDB5-2C868D9BBD85}" destId="{07C72328-29D5-4802-819C-AAB3FEB7DA2B}" srcOrd="1" destOrd="0" presId="urn:microsoft.com/office/officeart/2005/8/layout/bProcess4"/>
    <dgm:cxn modelId="{7511CEAD-8B77-4AB8-8A16-F06B985E5B41}" type="presParOf" srcId="{24A266BB-7C7B-44EC-BDB5-2C868D9BBD85}" destId="{FCEAFB5C-1B47-4D1B-B6DD-4A4AE21F1CF4}" srcOrd="2" destOrd="0" presId="urn:microsoft.com/office/officeart/2005/8/layout/bProcess4"/>
    <dgm:cxn modelId="{322DDF0D-AAA3-440E-839A-28978C9655F3}" type="presParOf" srcId="{FCEAFB5C-1B47-4D1B-B6DD-4A4AE21F1CF4}" destId="{6740FF40-85B4-4B40-BD83-4981517611B8}" srcOrd="0" destOrd="0" presId="urn:microsoft.com/office/officeart/2005/8/layout/bProcess4"/>
    <dgm:cxn modelId="{A8DF1E36-1212-4D6D-B489-04FEFF8C3313}" type="presParOf" srcId="{FCEAFB5C-1B47-4D1B-B6DD-4A4AE21F1CF4}" destId="{AAE486A1-F859-4A46-83DC-C3D656C87AAC}" srcOrd="1" destOrd="0" presId="urn:microsoft.com/office/officeart/2005/8/layout/bProcess4"/>
    <dgm:cxn modelId="{4248E589-ECE9-490F-A30A-99A99DA1A995}" type="presParOf" srcId="{24A266BB-7C7B-44EC-BDB5-2C868D9BBD85}" destId="{A45C42B6-0B09-4E5E-A73C-303FBAA33487}" srcOrd="3" destOrd="0" presId="urn:microsoft.com/office/officeart/2005/8/layout/bProcess4"/>
    <dgm:cxn modelId="{AAE39BBF-8418-4512-95E3-EA0D1B4C23DC}" type="presParOf" srcId="{24A266BB-7C7B-44EC-BDB5-2C868D9BBD85}" destId="{810C2233-25BE-4E36-8354-3A64125E921D}" srcOrd="4" destOrd="0" presId="urn:microsoft.com/office/officeart/2005/8/layout/bProcess4"/>
    <dgm:cxn modelId="{659CB35B-957B-4BC9-B151-DFF069A8B6AB}" type="presParOf" srcId="{810C2233-25BE-4E36-8354-3A64125E921D}" destId="{C88BA204-AD67-4222-BA61-A942D4660D2C}" srcOrd="0" destOrd="0" presId="urn:microsoft.com/office/officeart/2005/8/layout/bProcess4"/>
    <dgm:cxn modelId="{7C9FC80C-4A02-4080-8314-140F58DC9B84}" type="presParOf" srcId="{810C2233-25BE-4E36-8354-3A64125E921D}" destId="{25ECCD88-BA68-4326-B515-FCFEBA154A0B}" srcOrd="1" destOrd="0" presId="urn:microsoft.com/office/officeart/2005/8/layout/bProcess4"/>
    <dgm:cxn modelId="{B3DC55CC-1C9B-4462-9800-A0247F0B4BA3}" type="presParOf" srcId="{24A266BB-7C7B-44EC-BDB5-2C868D9BBD85}" destId="{FD0A9ACB-76AB-47F3-8D9D-6E38A6866CDF}" srcOrd="5" destOrd="0" presId="urn:microsoft.com/office/officeart/2005/8/layout/bProcess4"/>
    <dgm:cxn modelId="{91DABC08-262E-45EE-99C0-A0BFB60E6A97}" type="presParOf" srcId="{24A266BB-7C7B-44EC-BDB5-2C868D9BBD85}" destId="{D7BFDA98-1B7B-485F-80D7-CABFE63C3878}" srcOrd="6" destOrd="0" presId="urn:microsoft.com/office/officeart/2005/8/layout/bProcess4"/>
    <dgm:cxn modelId="{40DFBE7E-44CA-4386-ABE3-C67008D803DB}" type="presParOf" srcId="{D7BFDA98-1B7B-485F-80D7-CABFE63C3878}" destId="{B573C556-259F-4D59-BE52-91F81501C926}" srcOrd="0" destOrd="0" presId="urn:microsoft.com/office/officeart/2005/8/layout/bProcess4"/>
    <dgm:cxn modelId="{D9F8FFC5-97F9-4758-BEC1-740F3EA7B228}" type="presParOf" srcId="{D7BFDA98-1B7B-485F-80D7-CABFE63C3878}" destId="{861DAE6B-9D87-4C13-ADA9-1B02C1A5F084}" srcOrd="1" destOrd="0" presId="urn:microsoft.com/office/officeart/2005/8/layout/bProcess4"/>
    <dgm:cxn modelId="{72FF0177-5A73-48DB-852C-C26AE202CC42}" type="presParOf" srcId="{24A266BB-7C7B-44EC-BDB5-2C868D9BBD85}" destId="{3D9B50C4-ABC9-4884-95B1-2E5AD02987E1}" srcOrd="7" destOrd="0" presId="urn:microsoft.com/office/officeart/2005/8/layout/bProcess4"/>
    <dgm:cxn modelId="{013AD904-477B-4FBC-822C-D7AF8A029A58}" type="presParOf" srcId="{24A266BB-7C7B-44EC-BDB5-2C868D9BBD85}" destId="{6B14D9AC-5221-4279-BF3E-6542B987776B}" srcOrd="8" destOrd="0" presId="urn:microsoft.com/office/officeart/2005/8/layout/bProcess4"/>
    <dgm:cxn modelId="{9C685B83-BB36-4A7D-85ED-4D589E8A7D7B}" type="presParOf" srcId="{6B14D9AC-5221-4279-BF3E-6542B987776B}" destId="{C21C654E-CF7C-4B5E-A5A3-8F42276FA5EA}" srcOrd="0" destOrd="0" presId="urn:microsoft.com/office/officeart/2005/8/layout/bProcess4"/>
    <dgm:cxn modelId="{A658DBEC-F818-482D-A60F-9D37BFC3CCB2}" type="presParOf" srcId="{6B14D9AC-5221-4279-BF3E-6542B987776B}" destId="{423CB85A-69B1-4A09-B5BF-7FBC7DF71DED}" srcOrd="1" destOrd="0" presId="urn:microsoft.com/office/officeart/2005/8/layout/bProcess4"/>
    <dgm:cxn modelId="{E5C120F4-ABF4-4A0A-9C58-3D30069A3206}" type="presParOf" srcId="{24A266BB-7C7B-44EC-BDB5-2C868D9BBD85}" destId="{83157F1D-7300-4B6D-8AA6-C71A0E4BE869}" srcOrd="9" destOrd="0" presId="urn:microsoft.com/office/officeart/2005/8/layout/bProcess4"/>
    <dgm:cxn modelId="{D2ECB7DF-07E0-4C7B-AD00-6E7FEEDAA68D}" type="presParOf" srcId="{24A266BB-7C7B-44EC-BDB5-2C868D9BBD85}" destId="{55B65228-3462-456F-8828-A46A06738E26}" srcOrd="10" destOrd="0" presId="urn:microsoft.com/office/officeart/2005/8/layout/bProcess4"/>
    <dgm:cxn modelId="{CBC13731-6572-451E-B3E0-8DAE2D532A0C}" type="presParOf" srcId="{55B65228-3462-456F-8828-A46A06738E26}" destId="{465F7544-B930-486D-934A-B847EEF3DA52}" srcOrd="0" destOrd="0" presId="urn:microsoft.com/office/officeart/2005/8/layout/bProcess4"/>
    <dgm:cxn modelId="{608CB40D-5C2B-4B10-B123-97682D4826FA}" type="presParOf" srcId="{55B65228-3462-456F-8828-A46A06738E26}" destId="{4DA860A2-B260-47B6-9448-FDAC21D83B7B}" srcOrd="1" destOrd="0" presId="urn:microsoft.com/office/officeart/2005/8/layout/bProcess4"/>
    <dgm:cxn modelId="{50A8CF5D-F3A1-4D25-9603-82B98B09306F}" type="presParOf" srcId="{24A266BB-7C7B-44EC-BDB5-2C868D9BBD85}" destId="{391ED81A-D342-4FF3-8D81-40022AA85310}" srcOrd="11" destOrd="0" presId="urn:microsoft.com/office/officeart/2005/8/layout/bProcess4"/>
    <dgm:cxn modelId="{AF6A495D-BB4F-4BAC-99EF-9B06215AF394}" type="presParOf" srcId="{24A266BB-7C7B-44EC-BDB5-2C868D9BBD85}" destId="{7D2FA37F-BBE1-433E-80E3-382BDDBBD957}" srcOrd="12" destOrd="0" presId="urn:microsoft.com/office/officeart/2005/8/layout/bProcess4"/>
    <dgm:cxn modelId="{D19BE56D-F24F-436B-915D-3E68BF40B010}" type="presParOf" srcId="{7D2FA37F-BBE1-433E-80E3-382BDDBBD957}" destId="{19D5024E-4689-4BF8-B977-F0E193A5BA3E}" srcOrd="0" destOrd="0" presId="urn:microsoft.com/office/officeart/2005/8/layout/bProcess4"/>
    <dgm:cxn modelId="{5CFE5C11-0F28-456A-9054-1FA83D029221}" type="presParOf" srcId="{7D2FA37F-BBE1-433E-80E3-382BDDBBD957}" destId="{96E92328-00D8-4E5B-A275-30B473B43E82}" srcOrd="1" destOrd="0" presId="urn:microsoft.com/office/officeart/2005/8/layout/bProcess4"/>
    <dgm:cxn modelId="{A732F540-780D-48FE-9478-54B184F3011B}" type="presParOf" srcId="{24A266BB-7C7B-44EC-BDB5-2C868D9BBD85}" destId="{5ED234F3-98F3-424A-80A8-88472DEAB459}" srcOrd="13" destOrd="0" presId="urn:microsoft.com/office/officeart/2005/8/layout/bProcess4"/>
    <dgm:cxn modelId="{3721D05D-D8E7-47E2-9514-E4AF8FE52E04}" type="presParOf" srcId="{24A266BB-7C7B-44EC-BDB5-2C868D9BBD85}" destId="{9C7AFA96-2353-4A05-BCE7-B340C64B0AAC}" srcOrd="14" destOrd="0" presId="urn:microsoft.com/office/officeart/2005/8/layout/bProcess4"/>
    <dgm:cxn modelId="{A74BA412-0709-4DC3-A0DB-059A0614EBC0}" type="presParOf" srcId="{9C7AFA96-2353-4A05-BCE7-B340C64B0AAC}" destId="{A5415CA8-7388-40FA-AC27-9885BDA30B5B}" srcOrd="0" destOrd="0" presId="urn:microsoft.com/office/officeart/2005/8/layout/bProcess4"/>
    <dgm:cxn modelId="{42B15611-0D32-4AB5-9077-81E121929996}" type="presParOf" srcId="{9C7AFA96-2353-4A05-BCE7-B340C64B0AAC}" destId="{5043CC28-9ECC-4A1B-9CF0-EAFEDA4ECA9C}" srcOrd="1" destOrd="0" presId="urn:microsoft.com/office/officeart/2005/8/layout/bProcess4"/>
    <dgm:cxn modelId="{012183D2-763B-426C-A30C-C6F01B286EFF}" type="presParOf" srcId="{24A266BB-7C7B-44EC-BDB5-2C868D9BBD85}" destId="{778C0021-EC6D-46AD-900A-71C217B1AFF2}" srcOrd="15" destOrd="0" presId="urn:microsoft.com/office/officeart/2005/8/layout/bProcess4"/>
    <dgm:cxn modelId="{58969C06-48B7-49BA-A5E2-21955F110153}" type="presParOf" srcId="{24A266BB-7C7B-44EC-BDB5-2C868D9BBD85}" destId="{26EB2C4B-F666-4552-AC84-7DB1C9E79568}" srcOrd="16" destOrd="0" presId="urn:microsoft.com/office/officeart/2005/8/layout/bProcess4"/>
    <dgm:cxn modelId="{67F418FF-6378-4A86-B388-AECF9D848AFB}" type="presParOf" srcId="{26EB2C4B-F666-4552-AC84-7DB1C9E79568}" destId="{8153F13E-2B27-4549-89AB-6803862870CA}" srcOrd="0" destOrd="0" presId="urn:microsoft.com/office/officeart/2005/8/layout/bProcess4"/>
    <dgm:cxn modelId="{FA3CCC5F-16F0-4D56-9807-069D003C450D}" type="presParOf" srcId="{26EB2C4B-F666-4552-AC84-7DB1C9E79568}" destId="{D727DB7B-40B5-4F8E-9F01-A6E8E183737E}" srcOrd="1" destOrd="0" presId="urn:microsoft.com/office/officeart/2005/8/layout/bProcess4"/>
    <dgm:cxn modelId="{41C770A5-0E05-4A41-B97F-F15C1A4EA2E7}" type="presParOf" srcId="{24A266BB-7C7B-44EC-BDB5-2C868D9BBD85}" destId="{553BEEF6-5444-47F4-8AB1-A357D893481C}" srcOrd="17" destOrd="0" presId="urn:microsoft.com/office/officeart/2005/8/layout/bProcess4"/>
    <dgm:cxn modelId="{06990D17-C8BB-44C3-AC17-D988A4E24999}" type="presParOf" srcId="{24A266BB-7C7B-44EC-BDB5-2C868D9BBD85}" destId="{A802321C-6F92-44B7-97F4-423211B06816}" srcOrd="18" destOrd="0" presId="urn:microsoft.com/office/officeart/2005/8/layout/bProcess4"/>
    <dgm:cxn modelId="{C1426B2B-34A0-45AF-B090-F75CB69B2E5D}" type="presParOf" srcId="{A802321C-6F92-44B7-97F4-423211B06816}" destId="{5F13FB7A-3408-4834-BC3D-80388D56FB4F}" srcOrd="0" destOrd="0" presId="urn:microsoft.com/office/officeart/2005/8/layout/bProcess4"/>
    <dgm:cxn modelId="{7CAC860E-E2A4-4A8F-864A-0EA263C402AE}" type="presParOf" srcId="{A802321C-6F92-44B7-97F4-423211B06816}" destId="{517AFED2-751D-49CA-AB71-8C656008F21E}" srcOrd="1" destOrd="0" presId="urn:microsoft.com/office/officeart/2005/8/layout/bProcess4"/>
    <dgm:cxn modelId="{09A66E8F-951E-4DB5-9BDB-1C9C50264A52}" type="presParOf" srcId="{24A266BB-7C7B-44EC-BDB5-2C868D9BBD85}" destId="{4147C33A-886E-49E8-85E3-6D1CCDA0F288}" srcOrd="19" destOrd="0" presId="urn:microsoft.com/office/officeart/2005/8/layout/bProcess4"/>
    <dgm:cxn modelId="{CFF91E58-337B-4AE7-8B28-DD9D2E150FC7}" type="presParOf" srcId="{24A266BB-7C7B-44EC-BDB5-2C868D9BBD85}" destId="{5488C448-7C9C-4D4F-B442-62B28A52FCBB}" srcOrd="20" destOrd="0" presId="urn:microsoft.com/office/officeart/2005/8/layout/bProcess4"/>
    <dgm:cxn modelId="{6EFCA93C-5E23-44C1-82E0-8D71E726865A}" type="presParOf" srcId="{5488C448-7C9C-4D4F-B442-62B28A52FCBB}" destId="{4A3CE50B-5296-4A94-91E7-1DF8C620F973}" srcOrd="0" destOrd="0" presId="urn:microsoft.com/office/officeart/2005/8/layout/bProcess4"/>
    <dgm:cxn modelId="{2BD2A46A-7142-4579-BF15-0D95E38528B8}" type="presParOf" srcId="{5488C448-7C9C-4D4F-B442-62B28A52FCBB}" destId="{758F89FF-C297-487F-8584-2F64E7734DE6}" srcOrd="1" destOrd="0" presId="urn:microsoft.com/office/officeart/2005/8/layout/bProcess4"/>
    <dgm:cxn modelId="{1EB009D6-240D-477F-8432-BDF121833616}" type="presParOf" srcId="{24A266BB-7C7B-44EC-BDB5-2C868D9BBD85}" destId="{C5A322E3-7984-4ED3-8EFB-459CAD7DED2E}" srcOrd="21" destOrd="0" presId="urn:microsoft.com/office/officeart/2005/8/layout/bProcess4"/>
    <dgm:cxn modelId="{91870A40-19ED-486A-B2AC-6C65D99160CC}" type="presParOf" srcId="{24A266BB-7C7B-44EC-BDB5-2C868D9BBD85}" destId="{A3EA04DB-4CC8-493A-B83A-2344326F7E12}" srcOrd="22" destOrd="0" presId="urn:microsoft.com/office/officeart/2005/8/layout/bProcess4"/>
    <dgm:cxn modelId="{B621044E-A8E9-411F-BEBB-87CA313B9D69}" type="presParOf" srcId="{A3EA04DB-4CC8-493A-B83A-2344326F7E12}" destId="{9BA29AC4-77D4-42E9-A144-7A21820AA609}" srcOrd="0" destOrd="0" presId="urn:microsoft.com/office/officeart/2005/8/layout/bProcess4"/>
    <dgm:cxn modelId="{A868061F-3125-45A6-95D7-F1D9E2E2B5BF}" type="presParOf" srcId="{A3EA04DB-4CC8-493A-B83A-2344326F7E12}" destId="{AE9CE1FA-D84B-4FF3-8945-A4E81E8F385C}"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285ACF9-A09F-48E9-AA9C-B191E9184848}" type="doc">
      <dgm:prSet loTypeId="urn:microsoft.com/office/officeart/2005/8/layout/venn2" loCatId="relationship" qsTypeId="urn:microsoft.com/office/officeart/2005/8/quickstyle/simple3" qsCatId="simple" csTypeId="urn:microsoft.com/office/officeart/2005/8/colors/colorful2" csCatId="colorful" phldr="1"/>
      <dgm:spPr/>
      <dgm:t>
        <a:bodyPr/>
        <a:lstStyle/>
        <a:p>
          <a:endParaRPr lang="en-CA"/>
        </a:p>
      </dgm:t>
    </dgm:pt>
    <dgm:pt modelId="{6243E2AB-DDC9-46FD-A57A-D06270B06EBA}">
      <dgm:prSet phldrT="[Text]"/>
      <dgm:spPr/>
      <dgm:t>
        <a:bodyPr/>
        <a:lstStyle/>
        <a:p>
          <a:r>
            <a:rPr lang="en-US" dirty="0" smtClean="0"/>
            <a:t>structural</a:t>
          </a:r>
          <a:endParaRPr lang="en-CA" dirty="0"/>
        </a:p>
      </dgm:t>
    </dgm:pt>
    <dgm:pt modelId="{4BD737DB-B2EA-4EAF-9B1F-23EE0804F4CD}" type="parTrans" cxnId="{F176EE93-52A3-4D57-9619-4FC53B8D8B25}">
      <dgm:prSet/>
      <dgm:spPr/>
      <dgm:t>
        <a:bodyPr/>
        <a:lstStyle/>
        <a:p>
          <a:endParaRPr lang="en-CA"/>
        </a:p>
      </dgm:t>
    </dgm:pt>
    <dgm:pt modelId="{0DB0F3F4-8A08-4EE2-94FB-92518EDE814F}" type="sibTrans" cxnId="{F176EE93-52A3-4D57-9619-4FC53B8D8B25}">
      <dgm:prSet/>
      <dgm:spPr/>
      <dgm:t>
        <a:bodyPr/>
        <a:lstStyle/>
        <a:p>
          <a:endParaRPr lang="en-CA"/>
        </a:p>
      </dgm:t>
    </dgm:pt>
    <dgm:pt modelId="{94E5A37D-054A-44AA-B7D0-BB57ECF04F23}">
      <dgm:prSet phldrT="[Text]"/>
      <dgm:spPr/>
      <dgm:t>
        <a:bodyPr/>
        <a:lstStyle/>
        <a:p>
          <a:r>
            <a:rPr lang="en-US" dirty="0" smtClean="0"/>
            <a:t>internalized</a:t>
          </a:r>
          <a:endParaRPr lang="en-CA" dirty="0"/>
        </a:p>
      </dgm:t>
    </dgm:pt>
    <dgm:pt modelId="{F351BDF8-75E2-4F6F-B6DA-2ECBAEB4CC48}" type="parTrans" cxnId="{C9386CA0-73CE-4930-9250-B29BE2A6B57D}">
      <dgm:prSet/>
      <dgm:spPr/>
      <dgm:t>
        <a:bodyPr/>
        <a:lstStyle/>
        <a:p>
          <a:endParaRPr lang="en-CA"/>
        </a:p>
      </dgm:t>
    </dgm:pt>
    <dgm:pt modelId="{93A49A77-7954-4C9B-973B-B67DF26482EA}" type="sibTrans" cxnId="{C9386CA0-73CE-4930-9250-B29BE2A6B57D}">
      <dgm:prSet/>
      <dgm:spPr/>
      <dgm:t>
        <a:bodyPr/>
        <a:lstStyle/>
        <a:p>
          <a:endParaRPr lang="en-CA"/>
        </a:p>
      </dgm:t>
    </dgm:pt>
    <dgm:pt modelId="{00F0E182-4F12-4F3C-94A5-89D627B4E3C5}">
      <dgm:prSet phldrT="[Text]"/>
      <dgm:spPr/>
      <dgm:t>
        <a:bodyPr/>
        <a:lstStyle/>
        <a:p>
          <a:r>
            <a:rPr lang="en-US" dirty="0" smtClean="0"/>
            <a:t>compounded</a:t>
          </a:r>
          <a:endParaRPr lang="en-CA" dirty="0"/>
        </a:p>
      </dgm:t>
    </dgm:pt>
    <dgm:pt modelId="{29B4CE28-7721-482C-AC2F-904377539EE1}" type="parTrans" cxnId="{76983A09-C052-4FA9-875B-B45474D951CA}">
      <dgm:prSet/>
      <dgm:spPr/>
      <dgm:t>
        <a:bodyPr/>
        <a:lstStyle/>
        <a:p>
          <a:endParaRPr lang="en-CA"/>
        </a:p>
      </dgm:t>
    </dgm:pt>
    <dgm:pt modelId="{699474AF-C8EB-4E7A-91AA-94B54D67F725}" type="sibTrans" cxnId="{76983A09-C052-4FA9-875B-B45474D951CA}">
      <dgm:prSet/>
      <dgm:spPr/>
      <dgm:t>
        <a:bodyPr/>
        <a:lstStyle/>
        <a:p>
          <a:endParaRPr lang="en-CA"/>
        </a:p>
      </dgm:t>
    </dgm:pt>
    <dgm:pt modelId="{CBFE0C64-7CB4-48AE-B231-D01193BC39A8}">
      <dgm:prSet phldrT="[Text]"/>
      <dgm:spPr/>
      <dgm:t>
        <a:bodyPr/>
        <a:lstStyle/>
        <a:p>
          <a:r>
            <a:rPr lang="en-US" dirty="0" smtClean="0"/>
            <a:t>enacted</a:t>
          </a:r>
          <a:endParaRPr lang="en-CA" dirty="0"/>
        </a:p>
      </dgm:t>
    </dgm:pt>
    <dgm:pt modelId="{BD8A13E0-DF30-4B6E-AE9D-C71B01DE2B4A}" type="parTrans" cxnId="{519FD595-0C34-4272-A9A0-0E1B22C01876}">
      <dgm:prSet/>
      <dgm:spPr/>
      <dgm:t>
        <a:bodyPr/>
        <a:lstStyle/>
        <a:p>
          <a:endParaRPr lang="en-CA"/>
        </a:p>
      </dgm:t>
    </dgm:pt>
    <dgm:pt modelId="{0A9FA08D-8476-4871-B769-8457548E4CF1}" type="sibTrans" cxnId="{519FD595-0C34-4272-A9A0-0E1B22C01876}">
      <dgm:prSet/>
      <dgm:spPr/>
      <dgm:t>
        <a:bodyPr/>
        <a:lstStyle/>
        <a:p>
          <a:endParaRPr lang="en-CA"/>
        </a:p>
      </dgm:t>
    </dgm:pt>
    <dgm:pt modelId="{0821D7AF-57C9-44CC-803D-9277586ED337}">
      <dgm:prSet phldrT="[Text]"/>
      <dgm:spPr/>
      <dgm:t>
        <a:bodyPr/>
        <a:lstStyle/>
        <a:p>
          <a:r>
            <a:rPr lang="en-US" dirty="0" smtClean="0"/>
            <a:t>perceived</a:t>
          </a:r>
          <a:endParaRPr lang="en-CA" dirty="0"/>
        </a:p>
      </dgm:t>
    </dgm:pt>
    <dgm:pt modelId="{806A17E9-DB34-4D02-AC5B-A679BC3BE358}" type="parTrans" cxnId="{69D5B335-7122-4F7E-8F87-D6195F80F61F}">
      <dgm:prSet/>
      <dgm:spPr/>
      <dgm:t>
        <a:bodyPr/>
        <a:lstStyle/>
        <a:p>
          <a:endParaRPr lang="en-CA"/>
        </a:p>
      </dgm:t>
    </dgm:pt>
    <dgm:pt modelId="{2E72D60D-6A40-4CDD-B0A3-9E0F4560A133}" type="sibTrans" cxnId="{69D5B335-7122-4F7E-8F87-D6195F80F61F}">
      <dgm:prSet/>
      <dgm:spPr/>
      <dgm:t>
        <a:bodyPr/>
        <a:lstStyle/>
        <a:p>
          <a:endParaRPr lang="en-CA"/>
        </a:p>
      </dgm:t>
    </dgm:pt>
    <dgm:pt modelId="{F29C7720-35D2-4555-B788-6A34EB3AF314}" type="pres">
      <dgm:prSet presAssocID="{1285ACF9-A09F-48E9-AA9C-B191E9184848}" presName="Name0" presStyleCnt="0">
        <dgm:presLayoutVars>
          <dgm:chMax val="7"/>
          <dgm:resizeHandles val="exact"/>
        </dgm:presLayoutVars>
      </dgm:prSet>
      <dgm:spPr/>
      <dgm:t>
        <a:bodyPr/>
        <a:lstStyle/>
        <a:p>
          <a:endParaRPr lang="en-CA"/>
        </a:p>
      </dgm:t>
    </dgm:pt>
    <dgm:pt modelId="{863D67B0-8012-4337-8FD7-9778106E8DF6}" type="pres">
      <dgm:prSet presAssocID="{1285ACF9-A09F-48E9-AA9C-B191E9184848}" presName="comp1" presStyleCnt="0"/>
      <dgm:spPr/>
      <dgm:t>
        <a:bodyPr/>
        <a:lstStyle/>
        <a:p>
          <a:endParaRPr lang="en-CA"/>
        </a:p>
      </dgm:t>
    </dgm:pt>
    <dgm:pt modelId="{8A2EC805-9E2B-485B-A687-D85D59F94CA8}" type="pres">
      <dgm:prSet presAssocID="{1285ACF9-A09F-48E9-AA9C-B191E9184848}" presName="circle1" presStyleLbl="node1" presStyleIdx="0" presStyleCnt="5" custLinFactNeighborX="-4227" custLinFactNeighborY="-7409"/>
      <dgm:spPr/>
      <dgm:t>
        <a:bodyPr/>
        <a:lstStyle/>
        <a:p>
          <a:endParaRPr lang="en-CA"/>
        </a:p>
      </dgm:t>
    </dgm:pt>
    <dgm:pt modelId="{F76AAD37-F8FE-460C-95C6-32E580DB727B}" type="pres">
      <dgm:prSet presAssocID="{1285ACF9-A09F-48E9-AA9C-B191E9184848}" presName="c1text" presStyleLbl="node1" presStyleIdx="0" presStyleCnt="5">
        <dgm:presLayoutVars>
          <dgm:bulletEnabled val="1"/>
        </dgm:presLayoutVars>
      </dgm:prSet>
      <dgm:spPr/>
      <dgm:t>
        <a:bodyPr/>
        <a:lstStyle/>
        <a:p>
          <a:endParaRPr lang="en-CA"/>
        </a:p>
      </dgm:t>
    </dgm:pt>
    <dgm:pt modelId="{BB547C01-7530-49BB-B3FD-75F5EA40E944}" type="pres">
      <dgm:prSet presAssocID="{1285ACF9-A09F-48E9-AA9C-B191E9184848}" presName="comp2" presStyleCnt="0"/>
      <dgm:spPr/>
      <dgm:t>
        <a:bodyPr/>
        <a:lstStyle/>
        <a:p>
          <a:endParaRPr lang="en-CA"/>
        </a:p>
      </dgm:t>
    </dgm:pt>
    <dgm:pt modelId="{A5DE359A-BE88-48E8-8213-7F4E4E3C849A}" type="pres">
      <dgm:prSet presAssocID="{1285ACF9-A09F-48E9-AA9C-B191E9184848}" presName="circle2" presStyleLbl="node1" presStyleIdx="1" presStyleCnt="5"/>
      <dgm:spPr/>
      <dgm:t>
        <a:bodyPr/>
        <a:lstStyle/>
        <a:p>
          <a:endParaRPr lang="en-CA"/>
        </a:p>
      </dgm:t>
    </dgm:pt>
    <dgm:pt modelId="{629E9207-D41C-4151-B6D3-CC315B669293}" type="pres">
      <dgm:prSet presAssocID="{1285ACF9-A09F-48E9-AA9C-B191E9184848}" presName="c2text" presStyleLbl="node1" presStyleIdx="1" presStyleCnt="5">
        <dgm:presLayoutVars>
          <dgm:bulletEnabled val="1"/>
        </dgm:presLayoutVars>
      </dgm:prSet>
      <dgm:spPr/>
      <dgm:t>
        <a:bodyPr/>
        <a:lstStyle/>
        <a:p>
          <a:endParaRPr lang="en-CA"/>
        </a:p>
      </dgm:t>
    </dgm:pt>
    <dgm:pt modelId="{55DF025C-6CD8-46B6-81D2-37C56F0D203E}" type="pres">
      <dgm:prSet presAssocID="{1285ACF9-A09F-48E9-AA9C-B191E9184848}" presName="comp3" presStyleCnt="0"/>
      <dgm:spPr/>
      <dgm:t>
        <a:bodyPr/>
        <a:lstStyle/>
        <a:p>
          <a:endParaRPr lang="en-CA"/>
        </a:p>
      </dgm:t>
    </dgm:pt>
    <dgm:pt modelId="{B48077A4-9F4D-43BE-9819-84F512CCCED8}" type="pres">
      <dgm:prSet presAssocID="{1285ACF9-A09F-48E9-AA9C-B191E9184848}" presName="circle3" presStyleLbl="node1" presStyleIdx="2" presStyleCnt="5"/>
      <dgm:spPr/>
      <dgm:t>
        <a:bodyPr/>
        <a:lstStyle/>
        <a:p>
          <a:endParaRPr lang="en-CA"/>
        </a:p>
      </dgm:t>
    </dgm:pt>
    <dgm:pt modelId="{C86C7D50-9A93-4DF2-95AD-520681C75C56}" type="pres">
      <dgm:prSet presAssocID="{1285ACF9-A09F-48E9-AA9C-B191E9184848}" presName="c3text" presStyleLbl="node1" presStyleIdx="2" presStyleCnt="5">
        <dgm:presLayoutVars>
          <dgm:bulletEnabled val="1"/>
        </dgm:presLayoutVars>
      </dgm:prSet>
      <dgm:spPr/>
      <dgm:t>
        <a:bodyPr/>
        <a:lstStyle/>
        <a:p>
          <a:endParaRPr lang="en-CA"/>
        </a:p>
      </dgm:t>
    </dgm:pt>
    <dgm:pt modelId="{C871E299-9516-40F9-95FC-D809233664FF}" type="pres">
      <dgm:prSet presAssocID="{1285ACF9-A09F-48E9-AA9C-B191E9184848}" presName="comp4" presStyleCnt="0"/>
      <dgm:spPr/>
      <dgm:t>
        <a:bodyPr/>
        <a:lstStyle/>
        <a:p>
          <a:endParaRPr lang="en-CA"/>
        </a:p>
      </dgm:t>
    </dgm:pt>
    <dgm:pt modelId="{AE4EF67B-64B9-4BDC-B599-23168E1E5DA0}" type="pres">
      <dgm:prSet presAssocID="{1285ACF9-A09F-48E9-AA9C-B191E9184848}" presName="circle4" presStyleLbl="node1" presStyleIdx="3" presStyleCnt="5"/>
      <dgm:spPr/>
      <dgm:t>
        <a:bodyPr/>
        <a:lstStyle/>
        <a:p>
          <a:endParaRPr lang="en-CA"/>
        </a:p>
      </dgm:t>
    </dgm:pt>
    <dgm:pt modelId="{9231D7CD-45DD-4146-992E-9A926C5E12A8}" type="pres">
      <dgm:prSet presAssocID="{1285ACF9-A09F-48E9-AA9C-B191E9184848}" presName="c4text" presStyleLbl="node1" presStyleIdx="3" presStyleCnt="5">
        <dgm:presLayoutVars>
          <dgm:bulletEnabled val="1"/>
        </dgm:presLayoutVars>
      </dgm:prSet>
      <dgm:spPr/>
      <dgm:t>
        <a:bodyPr/>
        <a:lstStyle/>
        <a:p>
          <a:endParaRPr lang="en-CA"/>
        </a:p>
      </dgm:t>
    </dgm:pt>
    <dgm:pt modelId="{C0058E10-514F-475D-8971-3A468D083691}" type="pres">
      <dgm:prSet presAssocID="{1285ACF9-A09F-48E9-AA9C-B191E9184848}" presName="comp5" presStyleCnt="0"/>
      <dgm:spPr/>
      <dgm:t>
        <a:bodyPr/>
        <a:lstStyle/>
        <a:p>
          <a:endParaRPr lang="en-CA"/>
        </a:p>
      </dgm:t>
    </dgm:pt>
    <dgm:pt modelId="{2CB9E5AD-A613-452D-BA2E-7465AE900AAF}" type="pres">
      <dgm:prSet presAssocID="{1285ACF9-A09F-48E9-AA9C-B191E9184848}" presName="circle5" presStyleLbl="node1" presStyleIdx="4" presStyleCnt="5"/>
      <dgm:spPr/>
      <dgm:t>
        <a:bodyPr/>
        <a:lstStyle/>
        <a:p>
          <a:endParaRPr lang="en-CA"/>
        </a:p>
      </dgm:t>
    </dgm:pt>
    <dgm:pt modelId="{918DBA64-B3F0-495F-8EC2-969952915D40}" type="pres">
      <dgm:prSet presAssocID="{1285ACF9-A09F-48E9-AA9C-B191E9184848}" presName="c5text" presStyleLbl="node1" presStyleIdx="4" presStyleCnt="5">
        <dgm:presLayoutVars>
          <dgm:bulletEnabled val="1"/>
        </dgm:presLayoutVars>
      </dgm:prSet>
      <dgm:spPr/>
      <dgm:t>
        <a:bodyPr/>
        <a:lstStyle/>
        <a:p>
          <a:endParaRPr lang="en-CA"/>
        </a:p>
      </dgm:t>
    </dgm:pt>
  </dgm:ptLst>
  <dgm:cxnLst>
    <dgm:cxn modelId="{5475F4B2-FD52-4981-A50D-62F5DF3B0A82}" type="presOf" srcId="{6243E2AB-DDC9-46FD-A57A-D06270B06EBA}" destId="{8A2EC805-9E2B-485B-A687-D85D59F94CA8}" srcOrd="0" destOrd="0" presId="urn:microsoft.com/office/officeart/2005/8/layout/venn2"/>
    <dgm:cxn modelId="{69D5B335-7122-4F7E-8F87-D6195F80F61F}" srcId="{1285ACF9-A09F-48E9-AA9C-B191E9184848}" destId="{0821D7AF-57C9-44CC-803D-9277586ED337}" srcOrd="3" destOrd="0" parTransId="{806A17E9-DB34-4D02-AC5B-A679BC3BE358}" sibTransId="{2E72D60D-6A40-4CDD-B0A3-9E0F4560A133}"/>
    <dgm:cxn modelId="{519FD595-0C34-4272-A9A0-0E1B22C01876}" srcId="{1285ACF9-A09F-48E9-AA9C-B191E9184848}" destId="{CBFE0C64-7CB4-48AE-B231-D01193BC39A8}" srcOrd="2" destOrd="0" parTransId="{BD8A13E0-DF30-4B6E-AE9D-C71B01DE2B4A}" sibTransId="{0A9FA08D-8476-4871-B769-8457548E4CF1}"/>
    <dgm:cxn modelId="{26BEED4C-14FB-4566-B92D-1E6D8408C2E9}" type="presOf" srcId="{94E5A37D-054A-44AA-B7D0-BB57ECF04F23}" destId="{918DBA64-B3F0-495F-8EC2-969952915D40}" srcOrd="1" destOrd="0" presId="urn:microsoft.com/office/officeart/2005/8/layout/venn2"/>
    <dgm:cxn modelId="{384BCF94-EF02-47E1-9FCE-F3FF378DF665}" type="presOf" srcId="{6243E2AB-DDC9-46FD-A57A-D06270B06EBA}" destId="{F76AAD37-F8FE-460C-95C6-32E580DB727B}" srcOrd="1" destOrd="0" presId="urn:microsoft.com/office/officeart/2005/8/layout/venn2"/>
    <dgm:cxn modelId="{AFECA8A3-2109-45D0-BBCE-E6DA2CF8FCE8}" type="presOf" srcId="{CBFE0C64-7CB4-48AE-B231-D01193BC39A8}" destId="{C86C7D50-9A93-4DF2-95AD-520681C75C56}" srcOrd="1" destOrd="0" presId="urn:microsoft.com/office/officeart/2005/8/layout/venn2"/>
    <dgm:cxn modelId="{259FCBD4-485A-46EC-AE70-4757CEC750FA}" type="presOf" srcId="{CBFE0C64-7CB4-48AE-B231-D01193BC39A8}" destId="{B48077A4-9F4D-43BE-9819-84F512CCCED8}" srcOrd="0" destOrd="0" presId="urn:microsoft.com/office/officeart/2005/8/layout/venn2"/>
    <dgm:cxn modelId="{8DEE1EAB-9B49-469E-BB19-5E01FF83501A}" type="presOf" srcId="{94E5A37D-054A-44AA-B7D0-BB57ECF04F23}" destId="{2CB9E5AD-A613-452D-BA2E-7465AE900AAF}" srcOrd="0" destOrd="0" presId="urn:microsoft.com/office/officeart/2005/8/layout/venn2"/>
    <dgm:cxn modelId="{F176EE93-52A3-4D57-9619-4FC53B8D8B25}" srcId="{1285ACF9-A09F-48E9-AA9C-B191E9184848}" destId="{6243E2AB-DDC9-46FD-A57A-D06270B06EBA}" srcOrd="0" destOrd="0" parTransId="{4BD737DB-B2EA-4EAF-9B1F-23EE0804F4CD}" sibTransId="{0DB0F3F4-8A08-4EE2-94FB-92518EDE814F}"/>
    <dgm:cxn modelId="{C9386CA0-73CE-4930-9250-B29BE2A6B57D}" srcId="{1285ACF9-A09F-48E9-AA9C-B191E9184848}" destId="{94E5A37D-054A-44AA-B7D0-BB57ECF04F23}" srcOrd="4" destOrd="0" parTransId="{F351BDF8-75E2-4F6F-B6DA-2ECBAEB4CC48}" sibTransId="{93A49A77-7954-4C9B-973B-B67DF26482EA}"/>
    <dgm:cxn modelId="{3A56B170-948C-4615-98AA-096BB94015DA}" type="presOf" srcId="{1285ACF9-A09F-48E9-AA9C-B191E9184848}" destId="{F29C7720-35D2-4555-B788-6A34EB3AF314}" srcOrd="0" destOrd="0" presId="urn:microsoft.com/office/officeart/2005/8/layout/venn2"/>
    <dgm:cxn modelId="{76983A09-C052-4FA9-875B-B45474D951CA}" srcId="{1285ACF9-A09F-48E9-AA9C-B191E9184848}" destId="{00F0E182-4F12-4F3C-94A5-89D627B4E3C5}" srcOrd="1" destOrd="0" parTransId="{29B4CE28-7721-482C-AC2F-904377539EE1}" sibTransId="{699474AF-C8EB-4E7A-91AA-94B54D67F725}"/>
    <dgm:cxn modelId="{D6901B92-0986-4914-8296-B3B5DCE5CD78}" type="presOf" srcId="{0821D7AF-57C9-44CC-803D-9277586ED337}" destId="{AE4EF67B-64B9-4BDC-B599-23168E1E5DA0}" srcOrd="0" destOrd="0" presId="urn:microsoft.com/office/officeart/2005/8/layout/venn2"/>
    <dgm:cxn modelId="{CF1564D5-DC1B-4072-A2EB-A6B8009CB6B8}" type="presOf" srcId="{00F0E182-4F12-4F3C-94A5-89D627B4E3C5}" destId="{A5DE359A-BE88-48E8-8213-7F4E4E3C849A}" srcOrd="0" destOrd="0" presId="urn:microsoft.com/office/officeart/2005/8/layout/venn2"/>
    <dgm:cxn modelId="{25A5EEBD-9381-4C1E-BE7D-C153F9A416AE}" type="presOf" srcId="{00F0E182-4F12-4F3C-94A5-89D627B4E3C5}" destId="{629E9207-D41C-4151-B6D3-CC315B669293}" srcOrd="1" destOrd="0" presId="urn:microsoft.com/office/officeart/2005/8/layout/venn2"/>
    <dgm:cxn modelId="{1AEBBA6A-B9C9-49F3-8D2A-25612A321157}" type="presOf" srcId="{0821D7AF-57C9-44CC-803D-9277586ED337}" destId="{9231D7CD-45DD-4146-992E-9A926C5E12A8}" srcOrd="1" destOrd="0" presId="urn:microsoft.com/office/officeart/2005/8/layout/venn2"/>
    <dgm:cxn modelId="{F9795E1D-A899-4640-9431-FAE1E3FF34B3}" type="presParOf" srcId="{F29C7720-35D2-4555-B788-6A34EB3AF314}" destId="{863D67B0-8012-4337-8FD7-9778106E8DF6}" srcOrd="0" destOrd="0" presId="urn:microsoft.com/office/officeart/2005/8/layout/venn2"/>
    <dgm:cxn modelId="{F6F25BBA-92E9-48DD-8802-25AD876AC1EB}" type="presParOf" srcId="{863D67B0-8012-4337-8FD7-9778106E8DF6}" destId="{8A2EC805-9E2B-485B-A687-D85D59F94CA8}" srcOrd="0" destOrd="0" presId="urn:microsoft.com/office/officeart/2005/8/layout/venn2"/>
    <dgm:cxn modelId="{739C188E-0626-4801-B682-C1D3FBB1AE3B}" type="presParOf" srcId="{863D67B0-8012-4337-8FD7-9778106E8DF6}" destId="{F76AAD37-F8FE-460C-95C6-32E580DB727B}" srcOrd="1" destOrd="0" presId="urn:microsoft.com/office/officeart/2005/8/layout/venn2"/>
    <dgm:cxn modelId="{86BF0AFB-54B1-46DF-8882-3B7B99E5BD60}" type="presParOf" srcId="{F29C7720-35D2-4555-B788-6A34EB3AF314}" destId="{BB547C01-7530-49BB-B3FD-75F5EA40E944}" srcOrd="1" destOrd="0" presId="urn:microsoft.com/office/officeart/2005/8/layout/venn2"/>
    <dgm:cxn modelId="{F242A309-DC82-4A1C-93D7-94513BBF9B4A}" type="presParOf" srcId="{BB547C01-7530-49BB-B3FD-75F5EA40E944}" destId="{A5DE359A-BE88-48E8-8213-7F4E4E3C849A}" srcOrd="0" destOrd="0" presId="urn:microsoft.com/office/officeart/2005/8/layout/venn2"/>
    <dgm:cxn modelId="{1918796E-9717-4EDF-BB74-3F722669311D}" type="presParOf" srcId="{BB547C01-7530-49BB-B3FD-75F5EA40E944}" destId="{629E9207-D41C-4151-B6D3-CC315B669293}" srcOrd="1" destOrd="0" presId="urn:microsoft.com/office/officeart/2005/8/layout/venn2"/>
    <dgm:cxn modelId="{46159764-53C3-4A2B-870C-711EB5B83B91}" type="presParOf" srcId="{F29C7720-35D2-4555-B788-6A34EB3AF314}" destId="{55DF025C-6CD8-46B6-81D2-37C56F0D203E}" srcOrd="2" destOrd="0" presId="urn:microsoft.com/office/officeart/2005/8/layout/venn2"/>
    <dgm:cxn modelId="{630AE823-5977-47F7-89DC-478F25008A31}" type="presParOf" srcId="{55DF025C-6CD8-46B6-81D2-37C56F0D203E}" destId="{B48077A4-9F4D-43BE-9819-84F512CCCED8}" srcOrd="0" destOrd="0" presId="urn:microsoft.com/office/officeart/2005/8/layout/venn2"/>
    <dgm:cxn modelId="{851BC314-8993-4B85-94CF-6FEE298A9CA0}" type="presParOf" srcId="{55DF025C-6CD8-46B6-81D2-37C56F0D203E}" destId="{C86C7D50-9A93-4DF2-95AD-520681C75C56}" srcOrd="1" destOrd="0" presId="urn:microsoft.com/office/officeart/2005/8/layout/venn2"/>
    <dgm:cxn modelId="{46AE3135-90A3-4C8F-A78D-F671C895CA8F}" type="presParOf" srcId="{F29C7720-35D2-4555-B788-6A34EB3AF314}" destId="{C871E299-9516-40F9-95FC-D809233664FF}" srcOrd="3" destOrd="0" presId="urn:microsoft.com/office/officeart/2005/8/layout/venn2"/>
    <dgm:cxn modelId="{500FF74F-7FBD-4F63-B4FA-B2355A800629}" type="presParOf" srcId="{C871E299-9516-40F9-95FC-D809233664FF}" destId="{AE4EF67B-64B9-4BDC-B599-23168E1E5DA0}" srcOrd="0" destOrd="0" presId="urn:microsoft.com/office/officeart/2005/8/layout/venn2"/>
    <dgm:cxn modelId="{18DE7055-AE98-4031-A42B-640087222232}" type="presParOf" srcId="{C871E299-9516-40F9-95FC-D809233664FF}" destId="{9231D7CD-45DD-4146-992E-9A926C5E12A8}" srcOrd="1" destOrd="0" presId="urn:microsoft.com/office/officeart/2005/8/layout/venn2"/>
    <dgm:cxn modelId="{EF994E01-52AA-41CD-9614-F56AFA297A4D}" type="presParOf" srcId="{F29C7720-35D2-4555-B788-6A34EB3AF314}" destId="{C0058E10-514F-475D-8971-3A468D083691}" srcOrd="4" destOrd="0" presId="urn:microsoft.com/office/officeart/2005/8/layout/venn2"/>
    <dgm:cxn modelId="{EC0A47E2-57D5-495F-8CB2-4B07A410F061}" type="presParOf" srcId="{C0058E10-514F-475D-8971-3A468D083691}" destId="{2CB9E5AD-A613-452D-BA2E-7465AE900AAF}" srcOrd="0" destOrd="0" presId="urn:microsoft.com/office/officeart/2005/8/layout/venn2"/>
    <dgm:cxn modelId="{52148F9A-5512-4E3A-ACED-CA278D9F04D5}" type="presParOf" srcId="{C0058E10-514F-475D-8971-3A468D083691}" destId="{918DBA64-B3F0-495F-8EC2-969952915D40}"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8C7608A-B5ED-4A7D-B4C7-D8D6F9E270D5}" type="doc">
      <dgm:prSet loTypeId="urn:microsoft.com/office/officeart/2008/layout/AlternatingHexagons" loCatId="list" qsTypeId="urn:microsoft.com/office/officeart/2005/8/quickstyle/simple1" qsCatId="simple" csTypeId="urn:microsoft.com/office/officeart/2005/8/colors/accent1_2" csCatId="accent1" phldr="0"/>
      <dgm:spPr/>
      <dgm:t>
        <a:bodyPr/>
        <a:lstStyle/>
        <a:p>
          <a:endParaRPr lang="en-US"/>
        </a:p>
      </dgm:t>
    </dgm:pt>
    <dgm:pt modelId="{BB06C5A5-4CCD-4547-A587-E7CA6541B668}">
      <dgm:prSet phldrT="[Text]" phldr="1"/>
      <dgm:spPr/>
      <dgm:t>
        <a:bodyPr/>
        <a:lstStyle/>
        <a:p>
          <a:endParaRPr lang="en-US"/>
        </a:p>
      </dgm:t>
    </dgm:pt>
    <dgm:pt modelId="{41BA058B-C6E7-4C7C-8EC9-037AAE3F26C3}" type="parTrans" cxnId="{69C27F90-F7D3-4680-956C-AEADE901AED2}">
      <dgm:prSet/>
      <dgm:spPr/>
      <dgm:t>
        <a:bodyPr/>
        <a:lstStyle/>
        <a:p>
          <a:endParaRPr lang="en-US"/>
        </a:p>
      </dgm:t>
    </dgm:pt>
    <dgm:pt modelId="{8A5BE8B5-4C13-47CD-B1B8-87BB05E88726}" type="sibTrans" cxnId="{69C27F90-F7D3-4680-956C-AEADE901AED2}">
      <dgm:prSet/>
      <dgm:spPr/>
      <dgm:t>
        <a:bodyPr/>
        <a:lstStyle/>
        <a:p>
          <a:endParaRPr lang="en-US"/>
        </a:p>
      </dgm:t>
    </dgm:pt>
    <dgm:pt modelId="{7C0789C1-8727-4DB7-AE50-7901D9A6B88E}">
      <dgm:prSet phldrT="[Text]" phldr="1"/>
      <dgm:spPr/>
      <dgm:t>
        <a:bodyPr/>
        <a:lstStyle/>
        <a:p>
          <a:endParaRPr lang="en-US"/>
        </a:p>
      </dgm:t>
    </dgm:pt>
    <dgm:pt modelId="{E245C669-83C0-4DC0-BFD5-3E1FD7CE13B1}" type="parTrans" cxnId="{44FCF06E-0712-484F-BD3A-A28EF9170718}">
      <dgm:prSet/>
      <dgm:spPr/>
      <dgm:t>
        <a:bodyPr/>
        <a:lstStyle/>
        <a:p>
          <a:endParaRPr lang="en-US"/>
        </a:p>
      </dgm:t>
    </dgm:pt>
    <dgm:pt modelId="{CC12588A-ACAC-44BF-A9E6-74D00CD683F0}" type="sibTrans" cxnId="{44FCF06E-0712-484F-BD3A-A28EF9170718}">
      <dgm:prSet/>
      <dgm:spPr/>
      <dgm:t>
        <a:bodyPr/>
        <a:lstStyle/>
        <a:p>
          <a:endParaRPr lang="en-US"/>
        </a:p>
      </dgm:t>
    </dgm:pt>
    <dgm:pt modelId="{1D28E191-BA5A-47FF-AAD8-E22279D88636}">
      <dgm:prSet phldrT="[Text]" phldr="1"/>
      <dgm:spPr/>
      <dgm:t>
        <a:bodyPr/>
        <a:lstStyle/>
        <a:p>
          <a:endParaRPr lang="en-US"/>
        </a:p>
      </dgm:t>
    </dgm:pt>
    <dgm:pt modelId="{A819A0A8-E70A-4FE2-AAC3-2BA020581C5D}" type="parTrans" cxnId="{7812D97F-DC21-4F0F-BDA6-F2DE89D2258E}">
      <dgm:prSet/>
      <dgm:spPr/>
      <dgm:t>
        <a:bodyPr/>
        <a:lstStyle/>
        <a:p>
          <a:endParaRPr lang="en-US"/>
        </a:p>
      </dgm:t>
    </dgm:pt>
    <dgm:pt modelId="{162B4DF1-9232-4BEB-A379-71B127733DFD}" type="sibTrans" cxnId="{7812D97F-DC21-4F0F-BDA6-F2DE89D2258E}">
      <dgm:prSet/>
      <dgm:spPr/>
      <dgm:t>
        <a:bodyPr/>
        <a:lstStyle/>
        <a:p>
          <a:endParaRPr lang="en-US"/>
        </a:p>
      </dgm:t>
    </dgm:pt>
    <dgm:pt modelId="{08FB5DDB-AA0C-492C-9989-25A2CF4B15BB}">
      <dgm:prSet phldrT="[Text]" phldr="1"/>
      <dgm:spPr/>
      <dgm:t>
        <a:bodyPr/>
        <a:lstStyle/>
        <a:p>
          <a:endParaRPr lang="en-US"/>
        </a:p>
      </dgm:t>
    </dgm:pt>
    <dgm:pt modelId="{2CD20A35-B2ED-4FC8-8CD8-C68E18E8D512}" type="parTrans" cxnId="{69C339A5-23A3-40A9-81F1-30256801F159}">
      <dgm:prSet/>
      <dgm:spPr/>
      <dgm:t>
        <a:bodyPr/>
        <a:lstStyle/>
        <a:p>
          <a:endParaRPr lang="en-US"/>
        </a:p>
      </dgm:t>
    </dgm:pt>
    <dgm:pt modelId="{1B5BF1AB-B11B-4E4B-B830-05C7EA68A406}" type="sibTrans" cxnId="{69C339A5-23A3-40A9-81F1-30256801F159}">
      <dgm:prSet/>
      <dgm:spPr/>
      <dgm:t>
        <a:bodyPr/>
        <a:lstStyle/>
        <a:p>
          <a:endParaRPr lang="en-US"/>
        </a:p>
      </dgm:t>
    </dgm:pt>
    <dgm:pt modelId="{E3C90EEF-4A52-42A8-9A96-DC1FDACE7151}">
      <dgm:prSet phldrT="[Text]" phldr="1"/>
      <dgm:spPr/>
      <dgm:t>
        <a:bodyPr/>
        <a:lstStyle/>
        <a:p>
          <a:endParaRPr lang="en-US"/>
        </a:p>
      </dgm:t>
    </dgm:pt>
    <dgm:pt modelId="{401623C1-EA25-4B21-9D0E-1AA61448D8F0}" type="parTrans" cxnId="{9FC35684-B207-4C5A-8ED8-1C7BB1663A07}">
      <dgm:prSet/>
      <dgm:spPr/>
      <dgm:t>
        <a:bodyPr/>
        <a:lstStyle/>
        <a:p>
          <a:endParaRPr lang="en-US"/>
        </a:p>
      </dgm:t>
    </dgm:pt>
    <dgm:pt modelId="{924C3628-45A8-41CE-BD27-195DC157377B}" type="sibTrans" cxnId="{9FC35684-B207-4C5A-8ED8-1C7BB1663A07}">
      <dgm:prSet/>
      <dgm:spPr/>
      <dgm:t>
        <a:bodyPr/>
        <a:lstStyle/>
        <a:p>
          <a:endParaRPr lang="en-US"/>
        </a:p>
      </dgm:t>
    </dgm:pt>
    <dgm:pt modelId="{6AF7E519-41AF-4318-8C24-436EECE309CC}">
      <dgm:prSet phldrT="[Text]" phldr="1"/>
      <dgm:spPr/>
      <dgm:t>
        <a:bodyPr/>
        <a:lstStyle/>
        <a:p>
          <a:endParaRPr lang="en-US"/>
        </a:p>
      </dgm:t>
    </dgm:pt>
    <dgm:pt modelId="{7977FDAE-1637-4142-9DDC-88F36E2D2EA2}" type="parTrans" cxnId="{D0DCF24B-7AA8-4A13-9D92-0A6A3B1A068E}">
      <dgm:prSet/>
      <dgm:spPr/>
      <dgm:t>
        <a:bodyPr/>
        <a:lstStyle/>
        <a:p>
          <a:endParaRPr lang="en-US"/>
        </a:p>
      </dgm:t>
    </dgm:pt>
    <dgm:pt modelId="{8C2F5EC4-5F50-4DBE-85A3-27445C100179}" type="sibTrans" cxnId="{D0DCF24B-7AA8-4A13-9D92-0A6A3B1A068E}">
      <dgm:prSet/>
      <dgm:spPr/>
      <dgm:t>
        <a:bodyPr/>
        <a:lstStyle/>
        <a:p>
          <a:endParaRPr lang="en-US"/>
        </a:p>
      </dgm:t>
    </dgm:pt>
    <dgm:pt modelId="{179802DE-7070-4626-8932-5EE5CFACC82B}" type="pres">
      <dgm:prSet presAssocID="{A8C7608A-B5ED-4A7D-B4C7-D8D6F9E270D5}" presName="Name0" presStyleCnt="0">
        <dgm:presLayoutVars>
          <dgm:chMax/>
          <dgm:chPref/>
          <dgm:dir/>
          <dgm:animLvl val="lvl"/>
        </dgm:presLayoutVars>
      </dgm:prSet>
      <dgm:spPr/>
      <dgm:t>
        <a:bodyPr/>
        <a:lstStyle/>
        <a:p>
          <a:endParaRPr lang="en-US"/>
        </a:p>
      </dgm:t>
    </dgm:pt>
    <dgm:pt modelId="{AF10C8DE-EE84-4C04-B665-850E9E781B13}" type="pres">
      <dgm:prSet presAssocID="{BB06C5A5-4CCD-4547-A587-E7CA6541B668}" presName="composite" presStyleCnt="0"/>
      <dgm:spPr/>
    </dgm:pt>
    <dgm:pt modelId="{0A7021CB-48FC-4C3A-BD2C-AE55F3FF33A5}" type="pres">
      <dgm:prSet presAssocID="{BB06C5A5-4CCD-4547-A587-E7CA6541B668}" presName="Parent1" presStyleLbl="node1" presStyleIdx="0" presStyleCnt="6">
        <dgm:presLayoutVars>
          <dgm:chMax val="1"/>
          <dgm:chPref val="1"/>
          <dgm:bulletEnabled val="1"/>
        </dgm:presLayoutVars>
      </dgm:prSet>
      <dgm:spPr/>
      <dgm:t>
        <a:bodyPr/>
        <a:lstStyle/>
        <a:p>
          <a:endParaRPr lang="en-US"/>
        </a:p>
      </dgm:t>
    </dgm:pt>
    <dgm:pt modelId="{40E14D17-32DE-4575-BD82-75846D77F547}" type="pres">
      <dgm:prSet presAssocID="{BB06C5A5-4CCD-4547-A587-E7CA6541B668}" presName="Childtext1" presStyleLbl="revTx" presStyleIdx="0" presStyleCnt="3">
        <dgm:presLayoutVars>
          <dgm:chMax val="0"/>
          <dgm:chPref val="0"/>
          <dgm:bulletEnabled val="1"/>
        </dgm:presLayoutVars>
      </dgm:prSet>
      <dgm:spPr/>
      <dgm:t>
        <a:bodyPr/>
        <a:lstStyle/>
        <a:p>
          <a:endParaRPr lang="en-US"/>
        </a:p>
      </dgm:t>
    </dgm:pt>
    <dgm:pt modelId="{2F25CA57-623F-4599-9B72-FDCA95D36016}" type="pres">
      <dgm:prSet presAssocID="{BB06C5A5-4CCD-4547-A587-E7CA6541B668}" presName="BalanceSpacing" presStyleCnt="0"/>
      <dgm:spPr/>
    </dgm:pt>
    <dgm:pt modelId="{DA6A52E9-7B5F-4094-92E7-7636E11BA603}" type="pres">
      <dgm:prSet presAssocID="{BB06C5A5-4CCD-4547-A587-E7CA6541B668}" presName="BalanceSpacing1" presStyleCnt="0"/>
      <dgm:spPr/>
    </dgm:pt>
    <dgm:pt modelId="{7FAAF717-64FE-4B68-925F-2D334F444918}" type="pres">
      <dgm:prSet presAssocID="{8A5BE8B5-4C13-47CD-B1B8-87BB05E88726}" presName="Accent1Text" presStyleLbl="node1" presStyleIdx="1" presStyleCnt="6"/>
      <dgm:spPr/>
      <dgm:t>
        <a:bodyPr/>
        <a:lstStyle/>
        <a:p>
          <a:endParaRPr lang="en-US"/>
        </a:p>
      </dgm:t>
    </dgm:pt>
    <dgm:pt modelId="{9A9881D6-D669-4176-AAE3-95CB12FE0168}" type="pres">
      <dgm:prSet presAssocID="{8A5BE8B5-4C13-47CD-B1B8-87BB05E88726}" presName="spaceBetweenRectangles" presStyleCnt="0"/>
      <dgm:spPr/>
    </dgm:pt>
    <dgm:pt modelId="{481FCAE7-4A2E-4AB7-969D-AC51D22E67FA}" type="pres">
      <dgm:prSet presAssocID="{1D28E191-BA5A-47FF-AAD8-E22279D88636}" presName="composite" presStyleCnt="0"/>
      <dgm:spPr/>
    </dgm:pt>
    <dgm:pt modelId="{A0842F17-9C48-445B-9FE5-8E9EA21BEE51}" type="pres">
      <dgm:prSet presAssocID="{1D28E191-BA5A-47FF-AAD8-E22279D88636}" presName="Parent1" presStyleLbl="node1" presStyleIdx="2" presStyleCnt="6">
        <dgm:presLayoutVars>
          <dgm:chMax val="1"/>
          <dgm:chPref val="1"/>
          <dgm:bulletEnabled val="1"/>
        </dgm:presLayoutVars>
      </dgm:prSet>
      <dgm:spPr/>
      <dgm:t>
        <a:bodyPr/>
        <a:lstStyle/>
        <a:p>
          <a:endParaRPr lang="en-US"/>
        </a:p>
      </dgm:t>
    </dgm:pt>
    <dgm:pt modelId="{A5EFF247-9961-4C0E-8678-0AE0C9555A99}" type="pres">
      <dgm:prSet presAssocID="{1D28E191-BA5A-47FF-AAD8-E22279D88636}" presName="Childtext1" presStyleLbl="revTx" presStyleIdx="1" presStyleCnt="3">
        <dgm:presLayoutVars>
          <dgm:chMax val="0"/>
          <dgm:chPref val="0"/>
          <dgm:bulletEnabled val="1"/>
        </dgm:presLayoutVars>
      </dgm:prSet>
      <dgm:spPr/>
      <dgm:t>
        <a:bodyPr/>
        <a:lstStyle/>
        <a:p>
          <a:endParaRPr lang="en-US"/>
        </a:p>
      </dgm:t>
    </dgm:pt>
    <dgm:pt modelId="{CDD75BD0-FB87-4874-AD80-18AF830F9AFA}" type="pres">
      <dgm:prSet presAssocID="{1D28E191-BA5A-47FF-AAD8-E22279D88636}" presName="BalanceSpacing" presStyleCnt="0"/>
      <dgm:spPr/>
    </dgm:pt>
    <dgm:pt modelId="{2FEC6EBD-1021-47B7-A96C-34241EAFEDED}" type="pres">
      <dgm:prSet presAssocID="{1D28E191-BA5A-47FF-AAD8-E22279D88636}" presName="BalanceSpacing1" presStyleCnt="0"/>
      <dgm:spPr/>
    </dgm:pt>
    <dgm:pt modelId="{F0909D88-C0FF-4D70-8C77-2010B6EBA36A}" type="pres">
      <dgm:prSet presAssocID="{162B4DF1-9232-4BEB-A379-71B127733DFD}" presName="Accent1Text" presStyleLbl="node1" presStyleIdx="3" presStyleCnt="6"/>
      <dgm:spPr/>
      <dgm:t>
        <a:bodyPr/>
        <a:lstStyle/>
        <a:p>
          <a:endParaRPr lang="en-US"/>
        </a:p>
      </dgm:t>
    </dgm:pt>
    <dgm:pt modelId="{F959CEBA-2AF5-41F5-BD42-69E37BC28B11}" type="pres">
      <dgm:prSet presAssocID="{162B4DF1-9232-4BEB-A379-71B127733DFD}" presName="spaceBetweenRectangles" presStyleCnt="0"/>
      <dgm:spPr/>
    </dgm:pt>
    <dgm:pt modelId="{88746A09-E911-4CBD-BB0B-84EE0375A930}" type="pres">
      <dgm:prSet presAssocID="{E3C90EEF-4A52-42A8-9A96-DC1FDACE7151}" presName="composite" presStyleCnt="0"/>
      <dgm:spPr/>
    </dgm:pt>
    <dgm:pt modelId="{E6F1AF0C-5F8E-42E2-80C3-95F56A7567A3}" type="pres">
      <dgm:prSet presAssocID="{E3C90EEF-4A52-42A8-9A96-DC1FDACE7151}" presName="Parent1" presStyleLbl="node1" presStyleIdx="4" presStyleCnt="6">
        <dgm:presLayoutVars>
          <dgm:chMax val="1"/>
          <dgm:chPref val="1"/>
          <dgm:bulletEnabled val="1"/>
        </dgm:presLayoutVars>
      </dgm:prSet>
      <dgm:spPr/>
      <dgm:t>
        <a:bodyPr/>
        <a:lstStyle/>
        <a:p>
          <a:endParaRPr lang="en-US"/>
        </a:p>
      </dgm:t>
    </dgm:pt>
    <dgm:pt modelId="{99A2105B-A886-4F50-A879-C37A770C40C4}" type="pres">
      <dgm:prSet presAssocID="{E3C90EEF-4A52-42A8-9A96-DC1FDACE7151}" presName="Childtext1" presStyleLbl="revTx" presStyleIdx="2" presStyleCnt="3">
        <dgm:presLayoutVars>
          <dgm:chMax val="0"/>
          <dgm:chPref val="0"/>
          <dgm:bulletEnabled val="1"/>
        </dgm:presLayoutVars>
      </dgm:prSet>
      <dgm:spPr/>
      <dgm:t>
        <a:bodyPr/>
        <a:lstStyle/>
        <a:p>
          <a:endParaRPr lang="en-US"/>
        </a:p>
      </dgm:t>
    </dgm:pt>
    <dgm:pt modelId="{FEA671CE-2630-49D7-9A65-2A1CB0307D6E}" type="pres">
      <dgm:prSet presAssocID="{E3C90EEF-4A52-42A8-9A96-DC1FDACE7151}" presName="BalanceSpacing" presStyleCnt="0"/>
      <dgm:spPr/>
    </dgm:pt>
    <dgm:pt modelId="{54848740-C44A-49CA-A1F4-F4BA2C9F5266}" type="pres">
      <dgm:prSet presAssocID="{E3C90EEF-4A52-42A8-9A96-DC1FDACE7151}" presName="BalanceSpacing1" presStyleCnt="0"/>
      <dgm:spPr/>
    </dgm:pt>
    <dgm:pt modelId="{2C7B43CA-3114-4B94-AF35-F456033E2EDB}" type="pres">
      <dgm:prSet presAssocID="{924C3628-45A8-41CE-BD27-195DC157377B}" presName="Accent1Text" presStyleLbl="node1" presStyleIdx="5" presStyleCnt="6"/>
      <dgm:spPr/>
      <dgm:t>
        <a:bodyPr/>
        <a:lstStyle/>
        <a:p>
          <a:endParaRPr lang="en-US"/>
        </a:p>
      </dgm:t>
    </dgm:pt>
  </dgm:ptLst>
  <dgm:cxnLst>
    <dgm:cxn modelId="{44FCF06E-0712-484F-BD3A-A28EF9170718}" srcId="{BB06C5A5-4CCD-4547-A587-E7CA6541B668}" destId="{7C0789C1-8727-4DB7-AE50-7901D9A6B88E}" srcOrd="0" destOrd="0" parTransId="{E245C669-83C0-4DC0-BFD5-3E1FD7CE13B1}" sibTransId="{CC12588A-ACAC-44BF-A9E6-74D00CD683F0}"/>
    <dgm:cxn modelId="{7812D97F-DC21-4F0F-BDA6-F2DE89D2258E}" srcId="{A8C7608A-B5ED-4A7D-B4C7-D8D6F9E270D5}" destId="{1D28E191-BA5A-47FF-AAD8-E22279D88636}" srcOrd="1" destOrd="0" parTransId="{A819A0A8-E70A-4FE2-AAC3-2BA020581C5D}" sibTransId="{162B4DF1-9232-4BEB-A379-71B127733DFD}"/>
    <dgm:cxn modelId="{D0DCF24B-7AA8-4A13-9D92-0A6A3B1A068E}" srcId="{E3C90EEF-4A52-42A8-9A96-DC1FDACE7151}" destId="{6AF7E519-41AF-4318-8C24-436EECE309CC}" srcOrd="0" destOrd="0" parTransId="{7977FDAE-1637-4142-9DDC-88F36E2D2EA2}" sibTransId="{8C2F5EC4-5F50-4DBE-85A3-27445C100179}"/>
    <dgm:cxn modelId="{14F5CCA1-1A8A-4161-982F-C89554704DC1}" type="presOf" srcId="{7C0789C1-8727-4DB7-AE50-7901D9A6B88E}" destId="{40E14D17-32DE-4575-BD82-75846D77F547}" srcOrd="0" destOrd="0" presId="urn:microsoft.com/office/officeart/2008/layout/AlternatingHexagons"/>
    <dgm:cxn modelId="{CB29B3F1-0341-4E0F-9FA4-A8DE552FD2A2}" type="presOf" srcId="{924C3628-45A8-41CE-BD27-195DC157377B}" destId="{2C7B43CA-3114-4B94-AF35-F456033E2EDB}" srcOrd="0" destOrd="0" presId="urn:microsoft.com/office/officeart/2008/layout/AlternatingHexagons"/>
    <dgm:cxn modelId="{EB033894-9449-4291-AE97-6D2788695DA5}" type="presOf" srcId="{08FB5DDB-AA0C-492C-9989-25A2CF4B15BB}" destId="{A5EFF247-9961-4C0E-8678-0AE0C9555A99}" srcOrd="0" destOrd="0" presId="urn:microsoft.com/office/officeart/2008/layout/AlternatingHexagons"/>
    <dgm:cxn modelId="{13E06379-E003-4520-A091-01D2427862A1}" type="presOf" srcId="{162B4DF1-9232-4BEB-A379-71B127733DFD}" destId="{F0909D88-C0FF-4D70-8C77-2010B6EBA36A}" srcOrd="0" destOrd="0" presId="urn:microsoft.com/office/officeart/2008/layout/AlternatingHexagons"/>
    <dgm:cxn modelId="{85A739EB-5264-4B7C-9B53-C4FA09619299}" type="presOf" srcId="{6AF7E519-41AF-4318-8C24-436EECE309CC}" destId="{99A2105B-A886-4F50-A879-C37A770C40C4}" srcOrd="0" destOrd="0" presId="urn:microsoft.com/office/officeart/2008/layout/AlternatingHexagons"/>
    <dgm:cxn modelId="{9FC35684-B207-4C5A-8ED8-1C7BB1663A07}" srcId="{A8C7608A-B5ED-4A7D-B4C7-D8D6F9E270D5}" destId="{E3C90EEF-4A52-42A8-9A96-DC1FDACE7151}" srcOrd="2" destOrd="0" parTransId="{401623C1-EA25-4B21-9D0E-1AA61448D8F0}" sibTransId="{924C3628-45A8-41CE-BD27-195DC157377B}"/>
    <dgm:cxn modelId="{05F9DB1E-AE5E-4596-8152-71CE69E33D88}" type="presOf" srcId="{1D28E191-BA5A-47FF-AAD8-E22279D88636}" destId="{A0842F17-9C48-445B-9FE5-8E9EA21BEE51}" srcOrd="0" destOrd="0" presId="urn:microsoft.com/office/officeart/2008/layout/AlternatingHexagons"/>
    <dgm:cxn modelId="{69C339A5-23A3-40A9-81F1-30256801F159}" srcId="{1D28E191-BA5A-47FF-AAD8-E22279D88636}" destId="{08FB5DDB-AA0C-492C-9989-25A2CF4B15BB}" srcOrd="0" destOrd="0" parTransId="{2CD20A35-B2ED-4FC8-8CD8-C68E18E8D512}" sibTransId="{1B5BF1AB-B11B-4E4B-B830-05C7EA68A406}"/>
    <dgm:cxn modelId="{CADD967A-45B5-429D-8E67-F507A1B76360}" type="presOf" srcId="{E3C90EEF-4A52-42A8-9A96-DC1FDACE7151}" destId="{E6F1AF0C-5F8E-42E2-80C3-95F56A7567A3}" srcOrd="0" destOrd="0" presId="urn:microsoft.com/office/officeart/2008/layout/AlternatingHexagons"/>
    <dgm:cxn modelId="{82723FBC-592E-4F43-B5D4-697C6F4997A2}" type="presOf" srcId="{A8C7608A-B5ED-4A7D-B4C7-D8D6F9E270D5}" destId="{179802DE-7070-4626-8932-5EE5CFACC82B}" srcOrd="0" destOrd="0" presId="urn:microsoft.com/office/officeart/2008/layout/AlternatingHexagons"/>
    <dgm:cxn modelId="{01B17301-2C98-42F3-B19C-B8C58F4DE95D}" type="presOf" srcId="{BB06C5A5-4CCD-4547-A587-E7CA6541B668}" destId="{0A7021CB-48FC-4C3A-BD2C-AE55F3FF33A5}" srcOrd="0" destOrd="0" presId="urn:microsoft.com/office/officeart/2008/layout/AlternatingHexagons"/>
    <dgm:cxn modelId="{66E1A0BF-C558-4446-A552-DA2BF6869FCE}" type="presOf" srcId="{8A5BE8B5-4C13-47CD-B1B8-87BB05E88726}" destId="{7FAAF717-64FE-4B68-925F-2D334F444918}" srcOrd="0" destOrd="0" presId="urn:microsoft.com/office/officeart/2008/layout/AlternatingHexagons"/>
    <dgm:cxn modelId="{69C27F90-F7D3-4680-956C-AEADE901AED2}" srcId="{A8C7608A-B5ED-4A7D-B4C7-D8D6F9E270D5}" destId="{BB06C5A5-4CCD-4547-A587-E7CA6541B668}" srcOrd="0" destOrd="0" parTransId="{41BA058B-C6E7-4C7C-8EC9-037AAE3F26C3}" sibTransId="{8A5BE8B5-4C13-47CD-B1B8-87BB05E88726}"/>
    <dgm:cxn modelId="{49080102-C8F0-4FF6-AB22-7C19C7B43E23}" type="presParOf" srcId="{179802DE-7070-4626-8932-5EE5CFACC82B}" destId="{AF10C8DE-EE84-4C04-B665-850E9E781B13}" srcOrd="0" destOrd="0" presId="urn:microsoft.com/office/officeart/2008/layout/AlternatingHexagons"/>
    <dgm:cxn modelId="{B64B94C0-3EBA-43B7-A939-70DE9E947DD0}" type="presParOf" srcId="{AF10C8DE-EE84-4C04-B665-850E9E781B13}" destId="{0A7021CB-48FC-4C3A-BD2C-AE55F3FF33A5}" srcOrd="0" destOrd="0" presId="urn:microsoft.com/office/officeart/2008/layout/AlternatingHexagons"/>
    <dgm:cxn modelId="{F887847A-2B16-4B10-B407-8059D7F0D8BA}" type="presParOf" srcId="{AF10C8DE-EE84-4C04-B665-850E9E781B13}" destId="{40E14D17-32DE-4575-BD82-75846D77F547}" srcOrd="1" destOrd="0" presId="urn:microsoft.com/office/officeart/2008/layout/AlternatingHexagons"/>
    <dgm:cxn modelId="{C456E565-4D73-417D-B69F-75626A1239F6}" type="presParOf" srcId="{AF10C8DE-EE84-4C04-B665-850E9E781B13}" destId="{2F25CA57-623F-4599-9B72-FDCA95D36016}" srcOrd="2" destOrd="0" presId="urn:microsoft.com/office/officeart/2008/layout/AlternatingHexagons"/>
    <dgm:cxn modelId="{0D812BA0-EDAB-4404-8C50-3DC078FC62B5}" type="presParOf" srcId="{AF10C8DE-EE84-4C04-B665-850E9E781B13}" destId="{DA6A52E9-7B5F-4094-92E7-7636E11BA603}" srcOrd="3" destOrd="0" presId="urn:microsoft.com/office/officeart/2008/layout/AlternatingHexagons"/>
    <dgm:cxn modelId="{61BDD028-8D44-44D0-9845-B03C9ED55D08}" type="presParOf" srcId="{AF10C8DE-EE84-4C04-B665-850E9E781B13}" destId="{7FAAF717-64FE-4B68-925F-2D334F444918}" srcOrd="4" destOrd="0" presId="urn:microsoft.com/office/officeart/2008/layout/AlternatingHexagons"/>
    <dgm:cxn modelId="{83A77637-D98A-4DDA-9E50-D2FA0FD5E324}" type="presParOf" srcId="{179802DE-7070-4626-8932-5EE5CFACC82B}" destId="{9A9881D6-D669-4176-AAE3-95CB12FE0168}" srcOrd="1" destOrd="0" presId="urn:microsoft.com/office/officeart/2008/layout/AlternatingHexagons"/>
    <dgm:cxn modelId="{E97FBFA1-63AB-4B78-9376-23131E6F3118}" type="presParOf" srcId="{179802DE-7070-4626-8932-5EE5CFACC82B}" destId="{481FCAE7-4A2E-4AB7-969D-AC51D22E67FA}" srcOrd="2" destOrd="0" presId="urn:microsoft.com/office/officeart/2008/layout/AlternatingHexagons"/>
    <dgm:cxn modelId="{526D91ED-3DB9-4554-BC35-777CEEEF4D11}" type="presParOf" srcId="{481FCAE7-4A2E-4AB7-969D-AC51D22E67FA}" destId="{A0842F17-9C48-445B-9FE5-8E9EA21BEE51}" srcOrd="0" destOrd="0" presId="urn:microsoft.com/office/officeart/2008/layout/AlternatingHexagons"/>
    <dgm:cxn modelId="{673FB695-4693-4889-AA4C-ADC7156F68F3}" type="presParOf" srcId="{481FCAE7-4A2E-4AB7-969D-AC51D22E67FA}" destId="{A5EFF247-9961-4C0E-8678-0AE0C9555A99}" srcOrd="1" destOrd="0" presId="urn:microsoft.com/office/officeart/2008/layout/AlternatingHexagons"/>
    <dgm:cxn modelId="{928FDA31-7AD5-43DE-A91B-E7E3E7496303}" type="presParOf" srcId="{481FCAE7-4A2E-4AB7-969D-AC51D22E67FA}" destId="{CDD75BD0-FB87-4874-AD80-18AF830F9AFA}" srcOrd="2" destOrd="0" presId="urn:microsoft.com/office/officeart/2008/layout/AlternatingHexagons"/>
    <dgm:cxn modelId="{FC0B6DE6-83D0-474E-9EE2-67675CDB06D5}" type="presParOf" srcId="{481FCAE7-4A2E-4AB7-969D-AC51D22E67FA}" destId="{2FEC6EBD-1021-47B7-A96C-34241EAFEDED}" srcOrd="3" destOrd="0" presId="urn:microsoft.com/office/officeart/2008/layout/AlternatingHexagons"/>
    <dgm:cxn modelId="{0067D265-DE5A-4370-84DF-105A08ADAB89}" type="presParOf" srcId="{481FCAE7-4A2E-4AB7-969D-AC51D22E67FA}" destId="{F0909D88-C0FF-4D70-8C77-2010B6EBA36A}" srcOrd="4" destOrd="0" presId="urn:microsoft.com/office/officeart/2008/layout/AlternatingHexagons"/>
    <dgm:cxn modelId="{1A52F273-37CB-4622-AAFE-046CA84D1241}" type="presParOf" srcId="{179802DE-7070-4626-8932-5EE5CFACC82B}" destId="{F959CEBA-2AF5-41F5-BD42-69E37BC28B11}" srcOrd="3" destOrd="0" presId="urn:microsoft.com/office/officeart/2008/layout/AlternatingHexagons"/>
    <dgm:cxn modelId="{F087099A-12FD-4C59-AD69-D0362AFDF5D9}" type="presParOf" srcId="{179802DE-7070-4626-8932-5EE5CFACC82B}" destId="{88746A09-E911-4CBD-BB0B-84EE0375A930}" srcOrd="4" destOrd="0" presId="urn:microsoft.com/office/officeart/2008/layout/AlternatingHexagons"/>
    <dgm:cxn modelId="{2A69491B-C817-4050-A804-AAE39D2937A1}" type="presParOf" srcId="{88746A09-E911-4CBD-BB0B-84EE0375A930}" destId="{E6F1AF0C-5F8E-42E2-80C3-95F56A7567A3}" srcOrd="0" destOrd="0" presId="urn:microsoft.com/office/officeart/2008/layout/AlternatingHexagons"/>
    <dgm:cxn modelId="{78CE7F09-04ED-4291-8408-B2584709C396}" type="presParOf" srcId="{88746A09-E911-4CBD-BB0B-84EE0375A930}" destId="{99A2105B-A886-4F50-A879-C37A770C40C4}" srcOrd="1" destOrd="0" presId="urn:microsoft.com/office/officeart/2008/layout/AlternatingHexagons"/>
    <dgm:cxn modelId="{86209249-1BD7-4C80-97E2-939DD5901305}" type="presParOf" srcId="{88746A09-E911-4CBD-BB0B-84EE0375A930}" destId="{FEA671CE-2630-49D7-9A65-2A1CB0307D6E}" srcOrd="2" destOrd="0" presId="urn:microsoft.com/office/officeart/2008/layout/AlternatingHexagons"/>
    <dgm:cxn modelId="{88F2E8E4-BAF2-4DF7-8E48-9F8F23B9B869}" type="presParOf" srcId="{88746A09-E911-4CBD-BB0B-84EE0375A930}" destId="{54848740-C44A-49CA-A1F4-F4BA2C9F5266}" srcOrd="3" destOrd="0" presId="urn:microsoft.com/office/officeart/2008/layout/AlternatingHexagons"/>
    <dgm:cxn modelId="{948BE0F8-A328-4762-8DC2-F9845A36DB53}" type="presParOf" srcId="{88746A09-E911-4CBD-BB0B-84EE0375A930}" destId="{2C7B43CA-3114-4B94-AF35-F456033E2EDB}"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E34DBF-E245-454E-A114-DA9B4C452A75}">
      <dsp:nvSpPr>
        <dsp:cNvPr id="0" name=""/>
        <dsp:cNvSpPr/>
      </dsp:nvSpPr>
      <dsp:spPr>
        <a:xfrm>
          <a:off x="3345144" y="2495685"/>
          <a:ext cx="1310710" cy="131071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dirty="0" smtClean="0"/>
            <a:t>Personal Benefit</a:t>
          </a:r>
          <a:endParaRPr lang="en-CA" sz="1400" b="0" kern="1200" dirty="0"/>
        </a:p>
      </dsp:txBody>
      <dsp:txXfrm>
        <a:off x="3537093" y="2687634"/>
        <a:ext cx="926812" cy="926812"/>
      </dsp:txXfrm>
    </dsp:sp>
    <dsp:sp modelId="{024D0313-C56D-4594-ADB0-01BAE65F7AFB}">
      <dsp:nvSpPr>
        <dsp:cNvPr id="0" name=""/>
        <dsp:cNvSpPr/>
      </dsp:nvSpPr>
      <dsp:spPr>
        <a:xfrm rot="16200000">
          <a:off x="3410174" y="1890616"/>
          <a:ext cx="1180650" cy="29487"/>
        </a:xfrm>
        <a:custGeom>
          <a:avLst/>
          <a:gdLst/>
          <a:ahLst/>
          <a:cxnLst/>
          <a:rect l="0" t="0" r="0" b="0"/>
          <a:pathLst>
            <a:path>
              <a:moveTo>
                <a:pt x="0" y="14743"/>
              </a:moveTo>
              <a:lnTo>
                <a:pt x="1180650" y="1474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CA" sz="500" kern="1200"/>
        </a:p>
      </dsp:txBody>
      <dsp:txXfrm>
        <a:off x="3970983" y="1875844"/>
        <a:ext cx="59032" cy="59032"/>
      </dsp:txXfrm>
    </dsp:sp>
    <dsp:sp modelId="{8566876F-5CD6-4DF9-9649-03ADE5F875A0}">
      <dsp:nvSpPr>
        <dsp:cNvPr id="0" name=""/>
        <dsp:cNvSpPr/>
      </dsp:nvSpPr>
      <dsp:spPr>
        <a:xfrm>
          <a:off x="3345144" y="4324"/>
          <a:ext cx="1310710" cy="131071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dirty="0" smtClean="0"/>
            <a:t>Availability</a:t>
          </a:r>
          <a:endParaRPr lang="en-CA" sz="1400" b="0" kern="1200" dirty="0"/>
        </a:p>
      </dsp:txBody>
      <dsp:txXfrm>
        <a:off x="3537093" y="196273"/>
        <a:ext cx="926812" cy="926812"/>
      </dsp:txXfrm>
    </dsp:sp>
    <dsp:sp modelId="{90E6E316-1B61-44A8-8302-7B1237B4574D}">
      <dsp:nvSpPr>
        <dsp:cNvPr id="0" name=""/>
        <dsp:cNvSpPr/>
      </dsp:nvSpPr>
      <dsp:spPr>
        <a:xfrm rot="18600000">
          <a:off x="4210882" y="2182050"/>
          <a:ext cx="1180650" cy="29487"/>
        </a:xfrm>
        <a:custGeom>
          <a:avLst/>
          <a:gdLst/>
          <a:ahLst/>
          <a:cxnLst/>
          <a:rect l="0" t="0" r="0" b="0"/>
          <a:pathLst>
            <a:path>
              <a:moveTo>
                <a:pt x="0" y="14743"/>
              </a:moveTo>
              <a:lnTo>
                <a:pt x="1180650" y="1474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CA" sz="500" kern="1200"/>
        </a:p>
      </dsp:txBody>
      <dsp:txXfrm>
        <a:off x="4771691" y="2167278"/>
        <a:ext cx="59032" cy="59032"/>
      </dsp:txXfrm>
    </dsp:sp>
    <dsp:sp modelId="{2E88D55B-620A-48D9-AB1E-D652BD3773D6}">
      <dsp:nvSpPr>
        <dsp:cNvPr id="0" name=""/>
        <dsp:cNvSpPr/>
      </dsp:nvSpPr>
      <dsp:spPr>
        <a:xfrm>
          <a:off x="4946560" y="587192"/>
          <a:ext cx="1310710" cy="1310710"/>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smtClean="0"/>
            <a:t>Self-Discovery</a:t>
          </a:r>
          <a:endParaRPr lang="en-CA" sz="1400" b="0" kern="1200" dirty="0"/>
        </a:p>
      </dsp:txBody>
      <dsp:txXfrm>
        <a:off x="5138509" y="779141"/>
        <a:ext cx="926812" cy="926812"/>
      </dsp:txXfrm>
    </dsp:sp>
    <dsp:sp modelId="{67692F3D-F5BC-4566-B415-A7BDCEF022EE}">
      <dsp:nvSpPr>
        <dsp:cNvPr id="0" name=""/>
        <dsp:cNvSpPr/>
      </dsp:nvSpPr>
      <dsp:spPr>
        <a:xfrm rot="21000000">
          <a:off x="4636930" y="2919987"/>
          <a:ext cx="1180650" cy="29487"/>
        </a:xfrm>
        <a:custGeom>
          <a:avLst/>
          <a:gdLst/>
          <a:ahLst/>
          <a:cxnLst/>
          <a:rect l="0" t="0" r="0" b="0"/>
          <a:pathLst>
            <a:path>
              <a:moveTo>
                <a:pt x="0" y="14743"/>
              </a:moveTo>
              <a:lnTo>
                <a:pt x="1180650" y="1474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CA" sz="500" kern="1200"/>
        </a:p>
      </dsp:txBody>
      <dsp:txXfrm>
        <a:off x="5197739" y="2905214"/>
        <a:ext cx="59032" cy="59032"/>
      </dsp:txXfrm>
    </dsp:sp>
    <dsp:sp modelId="{4E9AC409-63CF-4C4E-A4E6-CC416F7F2121}">
      <dsp:nvSpPr>
        <dsp:cNvPr id="0" name=""/>
        <dsp:cNvSpPr/>
      </dsp:nvSpPr>
      <dsp:spPr>
        <a:xfrm>
          <a:off x="5798656" y="2063065"/>
          <a:ext cx="1310710" cy="1310710"/>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dirty="0" smtClean="0"/>
            <a:t>Peer Pressure</a:t>
          </a:r>
          <a:endParaRPr lang="en-CA" sz="1400" b="0" kern="1200" dirty="0"/>
        </a:p>
      </dsp:txBody>
      <dsp:txXfrm>
        <a:off x="5990605" y="2255014"/>
        <a:ext cx="926812" cy="926812"/>
      </dsp:txXfrm>
    </dsp:sp>
    <dsp:sp modelId="{FCA1BCF6-4DCD-4B9C-9901-FC543EEC16A9}">
      <dsp:nvSpPr>
        <dsp:cNvPr id="0" name=""/>
        <dsp:cNvSpPr/>
      </dsp:nvSpPr>
      <dsp:spPr>
        <a:xfrm rot="1800000">
          <a:off x="4488965" y="3759137"/>
          <a:ext cx="1180650" cy="29487"/>
        </a:xfrm>
        <a:custGeom>
          <a:avLst/>
          <a:gdLst/>
          <a:ahLst/>
          <a:cxnLst/>
          <a:rect l="0" t="0" r="0" b="0"/>
          <a:pathLst>
            <a:path>
              <a:moveTo>
                <a:pt x="0" y="14743"/>
              </a:moveTo>
              <a:lnTo>
                <a:pt x="1180650" y="1474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CA" sz="500" kern="1200"/>
        </a:p>
      </dsp:txBody>
      <dsp:txXfrm>
        <a:off x="5049774" y="3744365"/>
        <a:ext cx="59032" cy="59032"/>
      </dsp:txXfrm>
    </dsp:sp>
    <dsp:sp modelId="{9E1F8CDD-4C69-4EA6-A403-D651D8897DCE}">
      <dsp:nvSpPr>
        <dsp:cNvPr id="0" name=""/>
        <dsp:cNvSpPr/>
      </dsp:nvSpPr>
      <dsp:spPr>
        <a:xfrm>
          <a:off x="5502726" y="3741366"/>
          <a:ext cx="1310710" cy="1310710"/>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dirty="0" smtClean="0"/>
            <a:t>Social Connection</a:t>
          </a:r>
          <a:endParaRPr lang="en-CA" sz="1400" b="0" kern="1200" dirty="0"/>
        </a:p>
      </dsp:txBody>
      <dsp:txXfrm>
        <a:off x="5694675" y="3933315"/>
        <a:ext cx="926812" cy="926812"/>
      </dsp:txXfrm>
    </dsp:sp>
    <dsp:sp modelId="{D17B4CFD-0071-435D-B7A1-515E874E412C}">
      <dsp:nvSpPr>
        <dsp:cNvPr id="0" name=""/>
        <dsp:cNvSpPr/>
      </dsp:nvSpPr>
      <dsp:spPr>
        <a:xfrm rot="4200000">
          <a:off x="3836222" y="4306854"/>
          <a:ext cx="1180650" cy="29487"/>
        </a:xfrm>
        <a:custGeom>
          <a:avLst/>
          <a:gdLst/>
          <a:ahLst/>
          <a:cxnLst/>
          <a:rect l="0" t="0" r="0" b="0"/>
          <a:pathLst>
            <a:path>
              <a:moveTo>
                <a:pt x="0" y="14743"/>
              </a:moveTo>
              <a:lnTo>
                <a:pt x="1180650" y="1474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CA" sz="500" kern="1200"/>
        </a:p>
      </dsp:txBody>
      <dsp:txXfrm>
        <a:off x="4397031" y="4292081"/>
        <a:ext cx="59032" cy="59032"/>
      </dsp:txXfrm>
    </dsp:sp>
    <dsp:sp modelId="{F891EC76-CA90-43E2-BABE-4593FF6A4DF9}">
      <dsp:nvSpPr>
        <dsp:cNvPr id="0" name=""/>
        <dsp:cNvSpPr/>
      </dsp:nvSpPr>
      <dsp:spPr>
        <a:xfrm>
          <a:off x="4197240" y="4836799"/>
          <a:ext cx="1310710" cy="1310710"/>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dirty="0" smtClean="0"/>
            <a:t>Loneliness</a:t>
          </a:r>
          <a:endParaRPr lang="en-CA" sz="1400" b="0" kern="1200" dirty="0"/>
        </a:p>
      </dsp:txBody>
      <dsp:txXfrm>
        <a:off x="4389189" y="5028748"/>
        <a:ext cx="926812" cy="926812"/>
      </dsp:txXfrm>
    </dsp:sp>
    <dsp:sp modelId="{E3A0DC5B-D9A8-4611-B6AB-4DE82832746C}">
      <dsp:nvSpPr>
        <dsp:cNvPr id="0" name=""/>
        <dsp:cNvSpPr/>
      </dsp:nvSpPr>
      <dsp:spPr>
        <a:xfrm rot="6600000">
          <a:off x="2984126" y="4306854"/>
          <a:ext cx="1180650" cy="29487"/>
        </a:xfrm>
        <a:custGeom>
          <a:avLst/>
          <a:gdLst/>
          <a:ahLst/>
          <a:cxnLst/>
          <a:rect l="0" t="0" r="0" b="0"/>
          <a:pathLst>
            <a:path>
              <a:moveTo>
                <a:pt x="0" y="14743"/>
              </a:moveTo>
              <a:lnTo>
                <a:pt x="1180650" y="1474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CA" sz="500" kern="1200"/>
        </a:p>
      </dsp:txBody>
      <dsp:txXfrm rot="10800000">
        <a:off x="3544935" y="4292081"/>
        <a:ext cx="59032" cy="59032"/>
      </dsp:txXfrm>
    </dsp:sp>
    <dsp:sp modelId="{C7C1E76A-1462-4BE3-9445-6532A30B2A38}">
      <dsp:nvSpPr>
        <dsp:cNvPr id="0" name=""/>
        <dsp:cNvSpPr/>
      </dsp:nvSpPr>
      <dsp:spPr>
        <a:xfrm>
          <a:off x="2493048" y="4836799"/>
          <a:ext cx="1310710" cy="131071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dirty="0" smtClean="0"/>
            <a:t>Chronic Pain</a:t>
          </a:r>
          <a:endParaRPr lang="en-CA" sz="1400" b="0" kern="1200" dirty="0"/>
        </a:p>
      </dsp:txBody>
      <dsp:txXfrm>
        <a:off x="2684997" y="5028748"/>
        <a:ext cx="926812" cy="926812"/>
      </dsp:txXfrm>
    </dsp:sp>
    <dsp:sp modelId="{734C853F-A640-4FE2-A966-D9228799131B}">
      <dsp:nvSpPr>
        <dsp:cNvPr id="0" name=""/>
        <dsp:cNvSpPr/>
      </dsp:nvSpPr>
      <dsp:spPr>
        <a:xfrm rot="9000000">
          <a:off x="2331383" y="3759137"/>
          <a:ext cx="1180650" cy="29487"/>
        </a:xfrm>
        <a:custGeom>
          <a:avLst/>
          <a:gdLst/>
          <a:ahLst/>
          <a:cxnLst/>
          <a:rect l="0" t="0" r="0" b="0"/>
          <a:pathLst>
            <a:path>
              <a:moveTo>
                <a:pt x="0" y="14743"/>
              </a:moveTo>
              <a:lnTo>
                <a:pt x="1180650" y="1474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CA" sz="500" kern="1200"/>
        </a:p>
      </dsp:txBody>
      <dsp:txXfrm rot="10800000">
        <a:off x="2892192" y="3744365"/>
        <a:ext cx="59032" cy="59032"/>
      </dsp:txXfrm>
    </dsp:sp>
    <dsp:sp modelId="{4D6B0E6A-DA35-4B12-9177-679348405406}">
      <dsp:nvSpPr>
        <dsp:cNvPr id="0" name=""/>
        <dsp:cNvSpPr/>
      </dsp:nvSpPr>
      <dsp:spPr>
        <a:xfrm>
          <a:off x="1187562" y="3741366"/>
          <a:ext cx="1310710" cy="1310710"/>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dirty="0" smtClean="0"/>
            <a:t>Prescribed Treatment</a:t>
          </a:r>
          <a:endParaRPr lang="en-CA" sz="1400" b="0" kern="1200" dirty="0"/>
        </a:p>
      </dsp:txBody>
      <dsp:txXfrm>
        <a:off x="1379511" y="3933315"/>
        <a:ext cx="926812" cy="926812"/>
      </dsp:txXfrm>
    </dsp:sp>
    <dsp:sp modelId="{9FA50881-58E5-443D-B087-D472F6BAC2D0}">
      <dsp:nvSpPr>
        <dsp:cNvPr id="0" name=""/>
        <dsp:cNvSpPr/>
      </dsp:nvSpPr>
      <dsp:spPr>
        <a:xfrm rot="11400000">
          <a:off x="2183418" y="2919987"/>
          <a:ext cx="1180650" cy="29487"/>
        </a:xfrm>
        <a:custGeom>
          <a:avLst/>
          <a:gdLst/>
          <a:ahLst/>
          <a:cxnLst/>
          <a:rect l="0" t="0" r="0" b="0"/>
          <a:pathLst>
            <a:path>
              <a:moveTo>
                <a:pt x="0" y="14743"/>
              </a:moveTo>
              <a:lnTo>
                <a:pt x="1180650" y="1474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CA" sz="500" kern="1200"/>
        </a:p>
      </dsp:txBody>
      <dsp:txXfrm rot="10800000">
        <a:off x="2744227" y="2905214"/>
        <a:ext cx="59032" cy="59032"/>
      </dsp:txXfrm>
    </dsp:sp>
    <dsp:sp modelId="{0B101B1D-0404-4D8F-B700-96A0B5E74551}">
      <dsp:nvSpPr>
        <dsp:cNvPr id="0" name=""/>
        <dsp:cNvSpPr/>
      </dsp:nvSpPr>
      <dsp:spPr>
        <a:xfrm>
          <a:off x="891632" y="2063065"/>
          <a:ext cx="1310710" cy="1310710"/>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dirty="0" smtClean="0"/>
            <a:t>Self-Medication</a:t>
          </a:r>
          <a:endParaRPr lang="en-CA" sz="1400" b="0" kern="1200" dirty="0"/>
        </a:p>
      </dsp:txBody>
      <dsp:txXfrm>
        <a:off x="1083581" y="2255014"/>
        <a:ext cx="926812" cy="926812"/>
      </dsp:txXfrm>
    </dsp:sp>
    <dsp:sp modelId="{CF25E53F-0A64-471E-A19E-2C99C175A0BA}">
      <dsp:nvSpPr>
        <dsp:cNvPr id="0" name=""/>
        <dsp:cNvSpPr/>
      </dsp:nvSpPr>
      <dsp:spPr>
        <a:xfrm rot="13800000">
          <a:off x="2609466" y="2182050"/>
          <a:ext cx="1180650" cy="29487"/>
        </a:xfrm>
        <a:custGeom>
          <a:avLst/>
          <a:gdLst/>
          <a:ahLst/>
          <a:cxnLst/>
          <a:rect l="0" t="0" r="0" b="0"/>
          <a:pathLst>
            <a:path>
              <a:moveTo>
                <a:pt x="0" y="14743"/>
              </a:moveTo>
              <a:lnTo>
                <a:pt x="1180650" y="1474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CA" sz="500" kern="1200"/>
        </a:p>
      </dsp:txBody>
      <dsp:txXfrm rot="10800000">
        <a:off x="3170275" y="2167278"/>
        <a:ext cx="59032" cy="59032"/>
      </dsp:txXfrm>
    </dsp:sp>
    <dsp:sp modelId="{A812F399-5D0B-40CD-8C52-0091D8BA06DB}">
      <dsp:nvSpPr>
        <dsp:cNvPr id="0" name=""/>
        <dsp:cNvSpPr/>
      </dsp:nvSpPr>
      <dsp:spPr>
        <a:xfrm>
          <a:off x="1743728" y="587192"/>
          <a:ext cx="1310710" cy="1310710"/>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dirty="0" smtClean="0"/>
            <a:t>Trauma</a:t>
          </a:r>
          <a:endParaRPr lang="en-CA" sz="1400" b="0" kern="1200" dirty="0"/>
        </a:p>
      </dsp:txBody>
      <dsp:txXfrm>
        <a:off x="1935677" y="779141"/>
        <a:ext cx="926812" cy="92681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60E447-3912-45DD-B3EB-926A26FF9C8A}">
      <dsp:nvSpPr>
        <dsp:cNvPr id="0" name=""/>
        <dsp:cNvSpPr/>
      </dsp:nvSpPr>
      <dsp:spPr>
        <a:xfrm>
          <a:off x="0" y="0"/>
          <a:ext cx="6781800" cy="5322778"/>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b="1" kern="1200" dirty="0" smtClean="0"/>
            <a:t>Culturally Appropriate</a:t>
          </a:r>
          <a:endParaRPr lang="en-US" sz="4000" b="1" kern="1200" dirty="0"/>
        </a:p>
      </dsp:txBody>
      <dsp:txXfrm>
        <a:off x="0" y="0"/>
        <a:ext cx="6781800" cy="1596833"/>
      </dsp:txXfrm>
    </dsp:sp>
    <dsp:sp modelId="{084F4AD3-C108-4AF1-B529-2B363926A459}">
      <dsp:nvSpPr>
        <dsp:cNvPr id="0" name=""/>
        <dsp:cNvSpPr/>
      </dsp:nvSpPr>
      <dsp:spPr>
        <a:xfrm>
          <a:off x="381001" y="1596963"/>
          <a:ext cx="6019796" cy="775415"/>
        </a:xfrm>
        <a:prstGeom prst="roundRect">
          <a:avLst>
            <a:gd name="adj" fmla="val 10000"/>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smtClean="0"/>
            <a:t>Community education efforts and training for all</a:t>
          </a:r>
          <a:endParaRPr lang="en-US" sz="2000" kern="1200" dirty="0"/>
        </a:p>
      </dsp:txBody>
      <dsp:txXfrm>
        <a:off x="403712" y="1619674"/>
        <a:ext cx="5974374" cy="729993"/>
      </dsp:txXfrm>
    </dsp:sp>
    <dsp:sp modelId="{D698C50F-A22A-40CD-AED2-2B111DFC8C55}">
      <dsp:nvSpPr>
        <dsp:cNvPr id="0" name=""/>
        <dsp:cNvSpPr/>
      </dsp:nvSpPr>
      <dsp:spPr>
        <a:xfrm>
          <a:off x="381001" y="2491673"/>
          <a:ext cx="6019796" cy="775415"/>
        </a:xfrm>
        <a:prstGeom prst="roundRect">
          <a:avLst>
            <a:gd name="adj" fmla="val 10000"/>
          </a:avLst>
        </a:prstGeom>
        <a:solidFill>
          <a:schemeClr val="accent3">
            <a:shade val="80000"/>
            <a:hueOff val="85548"/>
            <a:satOff val="-25380"/>
            <a:lumOff val="1328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smtClean="0"/>
            <a:t>Recognize perceptions and barriers</a:t>
          </a:r>
          <a:endParaRPr lang="en-US" sz="2000" kern="1200" dirty="0"/>
        </a:p>
      </dsp:txBody>
      <dsp:txXfrm>
        <a:off x="403712" y="2514384"/>
        <a:ext cx="5974374" cy="729993"/>
      </dsp:txXfrm>
    </dsp:sp>
    <dsp:sp modelId="{46C41341-CA90-4CAC-8361-0538C6CF3C0E}">
      <dsp:nvSpPr>
        <dsp:cNvPr id="0" name=""/>
        <dsp:cNvSpPr/>
      </dsp:nvSpPr>
      <dsp:spPr>
        <a:xfrm>
          <a:off x="381001" y="3386383"/>
          <a:ext cx="6019796" cy="775415"/>
        </a:xfrm>
        <a:prstGeom prst="roundRect">
          <a:avLst>
            <a:gd name="adj" fmla="val 10000"/>
          </a:avLst>
        </a:prstGeom>
        <a:solidFill>
          <a:schemeClr val="accent3">
            <a:shade val="80000"/>
            <a:hueOff val="171097"/>
            <a:satOff val="-50760"/>
            <a:lumOff val="265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smtClean="0"/>
            <a:t>Respect age and literacy levels of clients </a:t>
          </a:r>
          <a:endParaRPr lang="en-US" sz="2000" kern="1200" dirty="0"/>
        </a:p>
      </dsp:txBody>
      <dsp:txXfrm>
        <a:off x="403712" y="3409094"/>
        <a:ext cx="5974374" cy="729993"/>
      </dsp:txXfrm>
    </dsp:sp>
    <dsp:sp modelId="{F4A788C7-3AC1-4E8B-9196-399D7E772066}">
      <dsp:nvSpPr>
        <dsp:cNvPr id="0" name=""/>
        <dsp:cNvSpPr/>
      </dsp:nvSpPr>
      <dsp:spPr>
        <a:xfrm>
          <a:off x="381001" y="4281093"/>
          <a:ext cx="6019796" cy="775415"/>
        </a:xfrm>
        <a:prstGeom prst="roundRect">
          <a:avLst>
            <a:gd name="adj" fmla="val 10000"/>
          </a:avLst>
        </a:prstGeom>
        <a:solidFill>
          <a:schemeClr val="accent3">
            <a:shade val="80000"/>
            <a:hueOff val="256645"/>
            <a:satOff val="-76140"/>
            <a:lumOff val="3984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smtClean="0"/>
            <a:t>Provide additional services</a:t>
          </a:r>
          <a:endParaRPr lang="en-US" sz="2000" kern="1200" dirty="0"/>
        </a:p>
      </dsp:txBody>
      <dsp:txXfrm>
        <a:off x="403712" y="4303804"/>
        <a:ext cx="5974374" cy="7299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1D9DB0-647B-47E7-B71B-09CBA949BCC4}">
      <dsp:nvSpPr>
        <dsp:cNvPr id="0" name=""/>
        <dsp:cNvSpPr/>
      </dsp:nvSpPr>
      <dsp:spPr>
        <a:xfrm>
          <a:off x="1103106" y="55637"/>
          <a:ext cx="2670586" cy="2670586"/>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r>
            <a:rPr lang="en-US" sz="2500" b="0" i="0" u="none" strike="noStrike" kern="1200" baseline="0" dirty="0" smtClean="0">
              <a:latin typeface="+mn-lt"/>
              <a:ea typeface="+mn-ea"/>
              <a:cs typeface="+mn-cs"/>
            </a:rPr>
            <a:t>Acquisition</a:t>
          </a:r>
          <a:endParaRPr lang="en-US" sz="2500" b="0" u="none" kern="1200" dirty="0"/>
        </a:p>
      </dsp:txBody>
      <dsp:txXfrm>
        <a:off x="1459184" y="522989"/>
        <a:ext cx="1958429" cy="1201763"/>
      </dsp:txXfrm>
    </dsp:sp>
    <dsp:sp modelId="{CE87773B-1FFA-4165-BD53-73E6A1D559FD}">
      <dsp:nvSpPr>
        <dsp:cNvPr id="0" name=""/>
        <dsp:cNvSpPr/>
      </dsp:nvSpPr>
      <dsp:spPr>
        <a:xfrm>
          <a:off x="2066742" y="1724753"/>
          <a:ext cx="2670586" cy="2670586"/>
        </a:xfrm>
        <a:prstGeom prst="ellipse">
          <a:avLst/>
        </a:prstGeom>
        <a:solidFill>
          <a:schemeClr val="accent2">
            <a:alpha val="50000"/>
            <a:hueOff val="4717380"/>
            <a:satOff val="12394"/>
            <a:lumOff val="-12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r>
            <a:rPr lang="en-US" sz="2500" b="0" i="0" u="none" strike="noStrike" kern="1200" baseline="0" dirty="0" smtClean="0">
              <a:latin typeface="+mn-lt"/>
              <a:ea typeface="+mn-ea"/>
              <a:cs typeface="+mn-cs"/>
            </a:rPr>
            <a:t>Use</a:t>
          </a:r>
        </a:p>
      </dsp:txBody>
      <dsp:txXfrm>
        <a:off x="2883497" y="2414655"/>
        <a:ext cx="1602351" cy="1468822"/>
      </dsp:txXfrm>
    </dsp:sp>
    <dsp:sp modelId="{132B5738-F926-4987-8439-A59380DC81FC}">
      <dsp:nvSpPr>
        <dsp:cNvPr id="0" name=""/>
        <dsp:cNvSpPr/>
      </dsp:nvSpPr>
      <dsp:spPr>
        <a:xfrm>
          <a:off x="139469" y="1724753"/>
          <a:ext cx="2670586" cy="2670586"/>
        </a:xfrm>
        <a:prstGeom prst="ellipse">
          <a:avLst/>
        </a:prstGeom>
        <a:solidFill>
          <a:schemeClr val="accent2">
            <a:alpha val="50000"/>
            <a:hueOff val="9434760"/>
            <a:satOff val="24787"/>
            <a:lumOff val="-247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r>
            <a:rPr lang="en-US" sz="2500" b="0" i="0" u="none" strike="noStrike" kern="1200" baseline="0" dirty="0" smtClean="0">
              <a:latin typeface="+mn-lt"/>
              <a:ea typeface="+mn-ea"/>
              <a:cs typeface="+mn-cs"/>
            </a:rPr>
            <a:t>Withdrawal</a:t>
          </a:r>
        </a:p>
      </dsp:txBody>
      <dsp:txXfrm>
        <a:off x="390950" y="2414655"/>
        <a:ext cx="1602351" cy="14688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D888B6-B2CE-4252-AC94-F6B897E874C5}">
      <dsp:nvSpPr>
        <dsp:cNvPr id="0" name=""/>
        <dsp:cNvSpPr/>
      </dsp:nvSpPr>
      <dsp:spPr>
        <a:xfrm>
          <a:off x="3225799" y="2784"/>
          <a:ext cx="4838700" cy="516692"/>
        </a:xfrm>
        <a:prstGeom prst="rightArrow">
          <a:avLst>
            <a:gd name="adj1" fmla="val 75000"/>
            <a:gd name="adj2" fmla="val 50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534480-F818-4BA7-8516-F500E2F92E98}">
      <dsp:nvSpPr>
        <dsp:cNvPr id="0" name=""/>
        <dsp:cNvSpPr/>
      </dsp:nvSpPr>
      <dsp:spPr>
        <a:xfrm>
          <a:off x="0" y="2784"/>
          <a:ext cx="3225800" cy="516692"/>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kern="1200" dirty="0" smtClean="0"/>
            <a:t>Pragmatism</a:t>
          </a:r>
          <a:endParaRPr lang="en-CA" sz="1600" kern="1200" dirty="0"/>
        </a:p>
      </dsp:txBody>
      <dsp:txXfrm>
        <a:off x="25223" y="28007"/>
        <a:ext cx="3175354" cy="466246"/>
      </dsp:txXfrm>
    </dsp:sp>
    <dsp:sp modelId="{D31F011B-C475-4B35-94A7-0711E8A17D47}">
      <dsp:nvSpPr>
        <dsp:cNvPr id="0" name=""/>
        <dsp:cNvSpPr/>
      </dsp:nvSpPr>
      <dsp:spPr>
        <a:xfrm>
          <a:off x="3225799" y="571146"/>
          <a:ext cx="4838700" cy="516692"/>
        </a:xfrm>
        <a:prstGeom prst="rightArrow">
          <a:avLst>
            <a:gd name="adj1" fmla="val 75000"/>
            <a:gd name="adj2" fmla="val 50000"/>
          </a:avLst>
        </a:prstGeom>
        <a:solidFill>
          <a:schemeClr val="accent4">
            <a:tint val="40000"/>
            <a:alpha val="90000"/>
            <a:hueOff val="-902126"/>
            <a:satOff val="4171"/>
            <a:lumOff val="707"/>
            <a:alphaOff val="0"/>
          </a:schemeClr>
        </a:solidFill>
        <a:ln w="25400" cap="flat" cmpd="sng" algn="ctr">
          <a:solidFill>
            <a:schemeClr val="accent4">
              <a:tint val="40000"/>
              <a:alpha val="90000"/>
              <a:hueOff val="-902126"/>
              <a:satOff val="4171"/>
              <a:lumOff val="707"/>
              <a:alphaOff val="0"/>
            </a:schemeClr>
          </a:solidFill>
          <a:prstDash val="solid"/>
        </a:ln>
        <a:effectLst/>
      </dsp:spPr>
      <dsp:style>
        <a:lnRef idx="2">
          <a:scrgbClr r="0" g="0" b="0"/>
        </a:lnRef>
        <a:fillRef idx="1">
          <a:scrgbClr r="0" g="0" b="0"/>
        </a:fillRef>
        <a:effectRef idx="0">
          <a:scrgbClr r="0" g="0" b="0"/>
        </a:effectRef>
        <a:fontRef idx="minor"/>
      </dsp:style>
    </dsp:sp>
    <dsp:sp modelId="{9CC4C147-0147-4E2B-A68A-A3E819947F5F}">
      <dsp:nvSpPr>
        <dsp:cNvPr id="0" name=""/>
        <dsp:cNvSpPr/>
      </dsp:nvSpPr>
      <dsp:spPr>
        <a:xfrm>
          <a:off x="0" y="571146"/>
          <a:ext cx="3225800" cy="516692"/>
        </a:xfrm>
        <a:prstGeom prst="roundRect">
          <a:avLst/>
        </a:prstGeom>
        <a:solidFill>
          <a:schemeClr val="accent4">
            <a:hueOff val="-848210"/>
            <a:satOff val="-5147"/>
            <a:lumOff val="42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kern="1200" smtClean="0"/>
            <a:t>Human Rights</a:t>
          </a:r>
          <a:endParaRPr lang="en-US" sz="1600" kern="1200" dirty="0" smtClean="0"/>
        </a:p>
      </dsp:txBody>
      <dsp:txXfrm>
        <a:off x="25223" y="596369"/>
        <a:ext cx="3175354" cy="466246"/>
      </dsp:txXfrm>
    </dsp:sp>
    <dsp:sp modelId="{B688AA10-8A2A-4977-BECC-DDA041DF1D48}">
      <dsp:nvSpPr>
        <dsp:cNvPr id="0" name=""/>
        <dsp:cNvSpPr/>
      </dsp:nvSpPr>
      <dsp:spPr>
        <a:xfrm>
          <a:off x="3225799" y="1139509"/>
          <a:ext cx="4838700" cy="516692"/>
        </a:xfrm>
        <a:prstGeom prst="rightArrow">
          <a:avLst>
            <a:gd name="adj1" fmla="val 75000"/>
            <a:gd name="adj2" fmla="val 50000"/>
          </a:avLst>
        </a:prstGeom>
        <a:solidFill>
          <a:schemeClr val="accent4">
            <a:tint val="40000"/>
            <a:alpha val="90000"/>
            <a:hueOff val="-1804251"/>
            <a:satOff val="8343"/>
            <a:lumOff val="1414"/>
            <a:alphaOff val="0"/>
          </a:schemeClr>
        </a:solidFill>
        <a:ln w="25400" cap="flat" cmpd="sng" algn="ctr">
          <a:solidFill>
            <a:schemeClr val="accent4">
              <a:tint val="40000"/>
              <a:alpha val="90000"/>
              <a:hueOff val="-1804251"/>
              <a:satOff val="8343"/>
              <a:lumOff val="1414"/>
              <a:alphaOff val="0"/>
            </a:schemeClr>
          </a:solidFill>
          <a:prstDash val="solid"/>
        </a:ln>
        <a:effectLst/>
      </dsp:spPr>
      <dsp:style>
        <a:lnRef idx="2">
          <a:scrgbClr r="0" g="0" b="0"/>
        </a:lnRef>
        <a:fillRef idx="1">
          <a:scrgbClr r="0" g="0" b="0"/>
        </a:fillRef>
        <a:effectRef idx="0">
          <a:scrgbClr r="0" g="0" b="0"/>
        </a:effectRef>
        <a:fontRef idx="minor"/>
      </dsp:style>
    </dsp:sp>
    <dsp:sp modelId="{72A46FA4-A7FE-4DBF-9088-0EECBFC154BB}">
      <dsp:nvSpPr>
        <dsp:cNvPr id="0" name=""/>
        <dsp:cNvSpPr/>
      </dsp:nvSpPr>
      <dsp:spPr>
        <a:xfrm>
          <a:off x="0" y="1139509"/>
          <a:ext cx="3225800" cy="516692"/>
        </a:xfrm>
        <a:prstGeom prst="roundRect">
          <a:avLst/>
        </a:prstGeom>
        <a:solidFill>
          <a:schemeClr val="accent4">
            <a:hueOff val="-1696420"/>
            <a:satOff val="-10294"/>
            <a:lumOff val="848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b="0" kern="1200" dirty="0" smtClean="0"/>
            <a:t>Dignity and Compassion</a:t>
          </a:r>
          <a:endParaRPr lang="en-CA" sz="1600" b="0" kern="1200" dirty="0"/>
        </a:p>
      </dsp:txBody>
      <dsp:txXfrm>
        <a:off x="25223" y="1164732"/>
        <a:ext cx="3175354" cy="466246"/>
      </dsp:txXfrm>
    </dsp:sp>
    <dsp:sp modelId="{51524085-FFE4-4C9F-BB7D-D690EC1CB1F5}">
      <dsp:nvSpPr>
        <dsp:cNvPr id="0" name=""/>
        <dsp:cNvSpPr/>
      </dsp:nvSpPr>
      <dsp:spPr>
        <a:xfrm>
          <a:off x="3225799" y="1707871"/>
          <a:ext cx="4838700" cy="516692"/>
        </a:xfrm>
        <a:prstGeom prst="rightArrow">
          <a:avLst>
            <a:gd name="adj1" fmla="val 75000"/>
            <a:gd name="adj2" fmla="val 50000"/>
          </a:avLst>
        </a:prstGeom>
        <a:solidFill>
          <a:schemeClr val="accent4">
            <a:tint val="40000"/>
            <a:alpha val="90000"/>
            <a:hueOff val="-2706377"/>
            <a:satOff val="12515"/>
            <a:lumOff val="2121"/>
            <a:alphaOff val="0"/>
          </a:schemeClr>
        </a:solidFill>
        <a:ln w="25400" cap="flat" cmpd="sng" algn="ctr">
          <a:solidFill>
            <a:schemeClr val="accent4">
              <a:tint val="40000"/>
              <a:alpha val="90000"/>
              <a:hueOff val="-2706377"/>
              <a:satOff val="12515"/>
              <a:lumOff val="2121"/>
              <a:alphaOff val="0"/>
            </a:schemeClr>
          </a:solidFill>
          <a:prstDash val="solid"/>
        </a:ln>
        <a:effectLst/>
      </dsp:spPr>
      <dsp:style>
        <a:lnRef idx="2">
          <a:scrgbClr r="0" g="0" b="0"/>
        </a:lnRef>
        <a:fillRef idx="1">
          <a:scrgbClr r="0" g="0" b="0"/>
        </a:fillRef>
        <a:effectRef idx="0">
          <a:scrgbClr r="0" g="0" b="0"/>
        </a:effectRef>
        <a:fontRef idx="minor"/>
      </dsp:style>
    </dsp:sp>
    <dsp:sp modelId="{62132074-A3C3-4843-AF2B-6E1EE00D00C5}">
      <dsp:nvSpPr>
        <dsp:cNvPr id="0" name=""/>
        <dsp:cNvSpPr/>
      </dsp:nvSpPr>
      <dsp:spPr>
        <a:xfrm>
          <a:off x="0" y="1707871"/>
          <a:ext cx="3225800" cy="516692"/>
        </a:xfrm>
        <a:prstGeom prst="roundRect">
          <a:avLst/>
        </a:prstGeom>
        <a:solidFill>
          <a:schemeClr val="accent4">
            <a:hueOff val="-2544630"/>
            <a:satOff val="-15441"/>
            <a:lumOff val="1272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kern="1200" smtClean="0"/>
            <a:t>Focus on Harms</a:t>
          </a:r>
          <a:endParaRPr lang="en-US" sz="1600" kern="1200" dirty="0" smtClean="0"/>
        </a:p>
      </dsp:txBody>
      <dsp:txXfrm>
        <a:off x="25223" y="1733094"/>
        <a:ext cx="3175354" cy="466246"/>
      </dsp:txXfrm>
    </dsp:sp>
    <dsp:sp modelId="{DA6631D5-F777-4503-9977-9474DA659D4A}">
      <dsp:nvSpPr>
        <dsp:cNvPr id="0" name=""/>
        <dsp:cNvSpPr/>
      </dsp:nvSpPr>
      <dsp:spPr>
        <a:xfrm>
          <a:off x="3225799" y="2276233"/>
          <a:ext cx="4838700" cy="516692"/>
        </a:xfrm>
        <a:prstGeom prst="rightArrow">
          <a:avLst>
            <a:gd name="adj1" fmla="val 75000"/>
            <a:gd name="adj2" fmla="val 50000"/>
          </a:avLst>
        </a:prstGeom>
        <a:solidFill>
          <a:schemeClr val="accent4">
            <a:tint val="40000"/>
            <a:alpha val="90000"/>
            <a:hueOff val="-3608502"/>
            <a:satOff val="16686"/>
            <a:lumOff val="2828"/>
            <a:alphaOff val="0"/>
          </a:schemeClr>
        </a:solidFill>
        <a:ln w="25400" cap="flat" cmpd="sng" algn="ctr">
          <a:solidFill>
            <a:schemeClr val="accent4">
              <a:tint val="40000"/>
              <a:alpha val="90000"/>
              <a:hueOff val="-3608502"/>
              <a:satOff val="16686"/>
              <a:lumOff val="2828"/>
              <a:alphaOff val="0"/>
            </a:schemeClr>
          </a:solidFill>
          <a:prstDash val="solid"/>
        </a:ln>
        <a:effectLst/>
      </dsp:spPr>
      <dsp:style>
        <a:lnRef idx="2">
          <a:scrgbClr r="0" g="0" b="0"/>
        </a:lnRef>
        <a:fillRef idx="1">
          <a:scrgbClr r="0" g="0" b="0"/>
        </a:fillRef>
        <a:effectRef idx="0">
          <a:scrgbClr r="0" g="0" b="0"/>
        </a:effectRef>
        <a:fontRef idx="minor"/>
      </dsp:style>
    </dsp:sp>
    <dsp:sp modelId="{F46D6916-1F7B-401C-AC97-77753250FAFC}">
      <dsp:nvSpPr>
        <dsp:cNvPr id="0" name=""/>
        <dsp:cNvSpPr/>
      </dsp:nvSpPr>
      <dsp:spPr>
        <a:xfrm>
          <a:off x="0" y="2276233"/>
          <a:ext cx="3225800" cy="516692"/>
        </a:xfrm>
        <a:prstGeom prst="roundRect">
          <a:avLst/>
        </a:prstGeom>
        <a:solidFill>
          <a:schemeClr val="accent4">
            <a:hueOff val="-3392840"/>
            <a:satOff val="-20588"/>
            <a:lumOff val="169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kern="1200" smtClean="0"/>
            <a:t>Maximizing Intervention Options</a:t>
          </a:r>
          <a:endParaRPr lang="en-US" sz="1600" kern="1200" dirty="0" smtClean="0"/>
        </a:p>
      </dsp:txBody>
      <dsp:txXfrm>
        <a:off x="25223" y="2301456"/>
        <a:ext cx="3175354" cy="466246"/>
      </dsp:txXfrm>
    </dsp:sp>
    <dsp:sp modelId="{1CBB539C-8CFD-4D71-9FEA-CCD337FE1D66}">
      <dsp:nvSpPr>
        <dsp:cNvPr id="0" name=""/>
        <dsp:cNvSpPr/>
      </dsp:nvSpPr>
      <dsp:spPr>
        <a:xfrm>
          <a:off x="3225799" y="2844595"/>
          <a:ext cx="4838700" cy="516692"/>
        </a:xfrm>
        <a:prstGeom prst="rightArrow">
          <a:avLst>
            <a:gd name="adj1" fmla="val 75000"/>
            <a:gd name="adj2" fmla="val 50000"/>
          </a:avLst>
        </a:prstGeom>
        <a:solidFill>
          <a:schemeClr val="accent4">
            <a:tint val="40000"/>
            <a:alpha val="90000"/>
            <a:hueOff val="-4510628"/>
            <a:satOff val="20857"/>
            <a:lumOff val="3536"/>
            <a:alphaOff val="0"/>
          </a:schemeClr>
        </a:solidFill>
        <a:ln w="25400" cap="flat" cmpd="sng" algn="ctr">
          <a:solidFill>
            <a:schemeClr val="accent4">
              <a:tint val="40000"/>
              <a:alpha val="90000"/>
              <a:hueOff val="-4510628"/>
              <a:satOff val="20857"/>
              <a:lumOff val="3536"/>
              <a:alphaOff val="0"/>
            </a:schemeClr>
          </a:solidFill>
          <a:prstDash val="solid"/>
        </a:ln>
        <a:effectLst/>
      </dsp:spPr>
      <dsp:style>
        <a:lnRef idx="2">
          <a:scrgbClr r="0" g="0" b="0"/>
        </a:lnRef>
        <a:fillRef idx="1">
          <a:scrgbClr r="0" g="0" b="0"/>
        </a:fillRef>
        <a:effectRef idx="0">
          <a:scrgbClr r="0" g="0" b="0"/>
        </a:effectRef>
        <a:fontRef idx="minor"/>
      </dsp:style>
    </dsp:sp>
    <dsp:sp modelId="{8639612D-26D0-47FF-B66D-C4E05D2D9E77}">
      <dsp:nvSpPr>
        <dsp:cNvPr id="0" name=""/>
        <dsp:cNvSpPr/>
      </dsp:nvSpPr>
      <dsp:spPr>
        <a:xfrm>
          <a:off x="0" y="2844595"/>
          <a:ext cx="3225800" cy="516692"/>
        </a:xfrm>
        <a:prstGeom prst="roundRect">
          <a:avLst/>
        </a:prstGeom>
        <a:solidFill>
          <a:schemeClr val="accent4">
            <a:hueOff val="-4241049"/>
            <a:satOff val="-25735"/>
            <a:lumOff val="212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kern="1200" smtClean="0"/>
            <a:t>Incrementalism</a:t>
          </a:r>
          <a:endParaRPr lang="en-US" sz="1600" kern="1200" dirty="0" smtClean="0"/>
        </a:p>
      </dsp:txBody>
      <dsp:txXfrm>
        <a:off x="25223" y="2869818"/>
        <a:ext cx="3175354" cy="466246"/>
      </dsp:txXfrm>
    </dsp:sp>
    <dsp:sp modelId="{76459725-7457-47A8-804B-36B3F50707C0}">
      <dsp:nvSpPr>
        <dsp:cNvPr id="0" name=""/>
        <dsp:cNvSpPr/>
      </dsp:nvSpPr>
      <dsp:spPr>
        <a:xfrm>
          <a:off x="3225799" y="3412958"/>
          <a:ext cx="4838700" cy="516692"/>
        </a:xfrm>
        <a:prstGeom prst="rightArrow">
          <a:avLst>
            <a:gd name="adj1" fmla="val 75000"/>
            <a:gd name="adj2" fmla="val 50000"/>
          </a:avLst>
        </a:prstGeom>
        <a:solidFill>
          <a:schemeClr val="accent4">
            <a:tint val="40000"/>
            <a:alpha val="90000"/>
            <a:hueOff val="-5412753"/>
            <a:satOff val="25029"/>
            <a:lumOff val="4243"/>
            <a:alphaOff val="0"/>
          </a:schemeClr>
        </a:solidFill>
        <a:ln w="25400" cap="flat" cmpd="sng" algn="ctr">
          <a:solidFill>
            <a:schemeClr val="accent4">
              <a:tint val="40000"/>
              <a:alpha val="90000"/>
              <a:hueOff val="-5412753"/>
              <a:satOff val="25029"/>
              <a:lumOff val="4243"/>
              <a:alphaOff val="0"/>
            </a:schemeClr>
          </a:solidFill>
          <a:prstDash val="solid"/>
        </a:ln>
        <a:effectLst/>
      </dsp:spPr>
      <dsp:style>
        <a:lnRef idx="2">
          <a:scrgbClr r="0" g="0" b="0"/>
        </a:lnRef>
        <a:fillRef idx="1">
          <a:scrgbClr r="0" g="0" b="0"/>
        </a:fillRef>
        <a:effectRef idx="0">
          <a:scrgbClr r="0" g="0" b="0"/>
        </a:effectRef>
        <a:fontRef idx="minor"/>
      </dsp:style>
    </dsp:sp>
    <dsp:sp modelId="{17CB5D73-BAE4-4B1A-A297-89DF5B88F1C0}">
      <dsp:nvSpPr>
        <dsp:cNvPr id="0" name=""/>
        <dsp:cNvSpPr/>
      </dsp:nvSpPr>
      <dsp:spPr>
        <a:xfrm>
          <a:off x="0" y="3412958"/>
          <a:ext cx="3225800" cy="516692"/>
        </a:xfrm>
        <a:prstGeom prst="roundRect">
          <a:avLst/>
        </a:prstGeom>
        <a:solidFill>
          <a:schemeClr val="accent4">
            <a:hueOff val="-5089259"/>
            <a:satOff val="-30882"/>
            <a:lumOff val="254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kern="1200" dirty="0" smtClean="0"/>
            <a:t>Priority of Immediate Goals</a:t>
          </a:r>
        </a:p>
      </dsp:txBody>
      <dsp:txXfrm>
        <a:off x="25223" y="3438181"/>
        <a:ext cx="3175354" cy="466246"/>
      </dsp:txXfrm>
    </dsp:sp>
    <dsp:sp modelId="{67EF175A-A367-472B-AB69-3CCC4902B38F}">
      <dsp:nvSpPr>
        <dsp:cNvPr id="0" name=""/>
        <dsp:cNvSpPr/>
      </dsp:nvSpPr>
      <dsp:spPr>
        <a:xfrm>
          <a:off x="3225799" y="3981320"/>
          <a:ext cx="4838700" cy="516692"/>
        </a:xfrm>
        <a:prstGeom prst="rightArrow">
          <a:avLst>
            <a:gd name="adj1" fmla="val 75000"/>
            <a:gd name="adj2" fmla="val 50000"/>
          </a:avLst>
        </a:prstGeom>
        <a:solidFill>
          <a:schemeClr val="accent4">
            <a:tint val="40000"/>
            <a:alpha val="90000"/>
            <a:hueOff val="-6314879"/>
            <a:satOff val="29201"/>
            <a:lumOff val="4950"/>
            <a:alphaOff val="0"/>
          </a:schemeClr>
        </a:solidFill>
        <a:ln w="25400" cap="flat" cmpd="sng" algn="ctr">
          <a:solidFill>
            <a:schemeClr val="accent4">
              <a:tint val="40000"/>
              <a:alpha val="90000"/>
              <a:hueOff val="-6314879"/>
              <a:satOff val="29201"/>
              <a:lumOff val="4950"/>
              <a:alphaOff val="0"/>
            </a:schemeClr>
          </a:solidFill>
          <a:prstDash val="solid"/>
        </a:ln>
        <a:effectLst/>
      </dsp:spPr>
      <dsp:style>
        <a:lnRef idx="2">
          <a:scrgbClr r="0" g="0" b="0"/>
        </a:lnRef>
        <a:fillRef idx="1">
          <a:scrgbClr r="0" g="0" b="0"/>
        </a:fillRef>
        <a:effectRef idx="0">
          <a:scrgbClr r="0" g="0" b="0"/>
        </a:effectRef>
        <a:fontRef idx="minor"/>
      </dsp:style>
    </dsp:sp>
    <dsp:sp modelId="{59E7DF54-1823-4062-86A6-BDE64CF78212}">
      <dsp:nvSpPr>
        <dsp:cNvPr id="0" name=""/>
        <dsp:cNvSpPr/>
      </dsp:nvSpPr>
      <dsp:spPr>
        <a:xfrm>
          <a:off x="0" y="3981320"/>
          <a:ext cx="3225800" cy="516692"/>
        </a:xfrm>
        <a:prstGeom prst="roundRect">
          <a:avLst/>
        </a:prstGeom>
        <a:solidFill>
          <a:schemeClr val="accent4">
            <a:hueOff val="-5937469"/>
            <a:satOff val="-36029"/>
            <a:lumOff val="2968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kern="1200" dirty="0" smtClean="0"/>
            <a:t>Peer Involvement</a:t>
          </a:r>
        </a:p>
      </dsp:txBody>
      <dsp:txXfrm>
        <a:off x="25223" y="4006543"/>
        <a:ext cx="3175354" cy="466246"/>
      </dsp:txXfrm>
    </dsp:sp>
    <dsp:sp modelId="{508D04DF-3330-4EDF-918F-EE5A757485C2}">
      <dsp:nvSpPr>
        <dsp:cNvPr id="0" name=""/>
        <dsp:cNvSpPr/>
      </dsp:nvSpPr>
      <dsp:spPr>
        <a:xfrm>
          <a:off x="3225799" y="4549682"/>
          <a:ext cx="4838700" cy="516692"/>
        </a:xfrm>
        <a:prstGeom prst="rightArrow">
          <a:avLst>
            <a:gd name="adj1" fmla="val 75000"/>
            <a:gd name="adj2" fmla="val 50000"/>
          </a:avLst>
        </a:prstGeom>
        <a:solidFill>
          <a:schemeClr val="accent4">
            <a:tint val="40000"/>
            <a:alpha val="90000"/>
            <a:hueOff val="-7217005"/>
            <a:satOff val="33372"/>
            <a:lumOff val="5657"/>
            <a:alphaOff val="0"/>
          </a:schemeClr>
        </a:solidFill>
        <a:ln w="25400" cap="flat" cmpd="sng" algn="ctr">
          <a:solidFill>
            <a:schemeClr val="accent4">
              <a:tint val="40000"/>
              <a:alpha val="90000"/>
              <a:hueOff val="-7217005"/>
              <a:satOff val="33372"/>
              <a:lumOff val="5657"/>
              <a:alphaOff val="0"/>
            </a:schemeClr>
          </a:solidFill>
          <a:prstDash val="solid"/>
        </a:ln>
        <a:effectLst/>
      </dsp:spPr>
      <dsp:style>
        <a:lnRef idx="2">
          <a:scrgbClr r="0" g="0" b="0"/>
        </a:lnRef>
        <a:fillRef idx="1">
          <a:scrgbClr r="0" g="0" b="0"/>
        </a:fillRef>
        <a:effectRef idx="0">
          <a:scrgbClr r="0" g="0" b="0"/>
        </a:effectRef>
        <a:fontRef idx="minor"/>
      </dsp:style>
    </dsp:sp>
    <dsp:sp modelId="{B57205FB-BBDE-44BC-8B52-A3E2F98E2F33}">
      <dsp:nvSpPr>
        <dsp:cNvPr id="0" name=""/>
        <dsp:cNvSpPr/>
      </dsp:nvSpPr>
      <dsp:spPr>
        <a:xfrm>
          <a:off x="0" y="4549682"/>
          <a:ext cx="3225800" cy="516692"/>
        </a:xfrm>
        <a:prstGeom prst="roundRect">
          <a:avLst/>
        </a:prstGeom>
        <a:solidFill>
          <a:schemeClr val="accent4">
            <a:hueOff val="-6785679"/>
            <a:satOff val="-41176"/>
            <a:lumOff val="339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kern="1200" dirty="0" smtClean="0"/>
            <a:t>Transparency and Accountability</a:t>
          </a:r>
          <a:endParaRPr lang="en-CA" sz="1600" kern="1200" dirty="0"/>
        </a:p>
      </dsp:txBody>
      <dsp:txXfrm>
        <a:off x="25223" y="4574905"/>
        <a:ext cx="3175354" cy="4662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953461-5DF4-47F4-9CD0-EBFC665D2E1D}">
      <dsp:nvSpPr>
        <dsp:cNvPr id="0" name=""/>
        <dsp:cNvSpPr/>
      </dsp:nvSpPr>
      <dsp:spPr>
        <a:xfrm>
          <a:off x="3256491" y="1546316"/>
          <a:ext cx="1965435" cy="1700181"/>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Harm Reduction </a:t>
          </a:r>
          <a:endParaRPr lang="en-CA" sz="2000" kern="1200" dirty="0"/>
        </a:p>
      </dsp:txBody>
      <dsp:txXfrm>
        <a:off x="3582191" y="1828060"/>
        <a:ext cx="1314035" cy="1136693"/>
      </dsp:txXfrm>
    </dsp:sp>
    <dsp:sp modelId="{8C7AEA37-DDDB-4F0D-9E52-07EB0DBF517B}">
      <dsp:nvSpPr>
        <dsp:cNvPr id="0" name=""/>
        <dsp:cNvSpPr/>
      </dsp:nvSpPr>
      <dsp:spPr>
        <a:xfrm>
          <a:off x="4487231" y="732894"/>
          <a:ext cx="741552" cy="638945"/>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967E4B-02C1-42E1-9DE8-CD1F89653B5A}">
      <dsp:nvSpPr>
        <dsp:cNvPr id="0" name=""/>
        <dsp:cNvSpPr/>
      </dsp:nvSpPr>
      <dsp:spPr>
        <a:xfrm>
          <a:off x="3342056" y="0"/>
          <a:ext cx="1801620" cy="1393410"/>
        </a:xfrm>
        <a:prstGeom prst="hexagon">
          <a:avLst>
            <a:gd name="adj" fmla="val 28570"/>
            <a:gd name="vf" fmla="val 1154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Community Based Naloxone Program</a:t>
          </a:r>
          <a:endParaRPr lang="en-CA" sz="1400" b="1" kern="1200" dirty="0"/>
        </a:p>
      </dsp:txBody>
      <dsp:txXfrm>
        <a:off x="3624890" y="218750"/>
        <a:ext cx="1235952" cy="955910"/>
      </dsp:txXfrm>
    </dsp:sp>
    <dsp:sp modelId="{0FC6B87C-12B9-4503-80E0-34681D19F012}">
      <dsp:nvSpPr>
        <dsp:cNvPr id="0" name=""/>
        <dsp:cNvSpPr/>
      </dsp:nvSpPr>
      <dsp:spPr>
        <a:xfrm>
          <a:off x="5352681" y="1927383"/>
          <a:ext cx="741552" cy="638945"/>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F0780D-91F9-4DB0-89C7-CB96AA5D9D80}">
      <dsp:nvSpPr>
        <dsp:cNvPr id="0" name=""/>
        <dsp:cNvSpPr/>
      </dsp:nvSpPr>
      <dsp:spPr>
        <a:xfrm>
          <a:off x="4871895" y="857040"/>
          <a:ext cx="1696266" cy="1393410"/>
        </a:xfrm>
        <a:prstGeom prst="hexagon">
          <a:avLst>
            <a:gd name="adj" fmla="val 28570"/>
            <a:gd name="vf" fmla="val 115470"/>
          </a:avLst>
        </a:prstGeom>
        <a:solidFill>
          <a:schemeClr val="accent2">
            <a:hueOff val="1886952"/>
            <a:satOff val="4957"/>
            <a:lumOff val="-49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Minister’s Opioid Emergency Response Commission</a:t>
          </a:r>
          <a:endParaRPr lang="en-CA" sz="1400" b="1" kern="1200" dirty="0"/>
        </a:p>
      </dsp:txBody>
      <dsp:txXfrm>
        <a:off x="5145950" y="1082164"/>
        <a:ext cx="1148156" cy="943162"/>
      </dsp:txXfrm>
    </dsp:sp>
    <dsp:sp modelId="{B503C6A9-4B28-40D8-98A7-61B4C6CACC22}">
      <dsp:nvSpPr>
        <dsp:cNvPr id="0" name=""/>
        <dsp:cNvSpPr/>
      </dsp:nvSpPr>
      <dsp:spPr>
        <a:xfrm>
          <a:off x="4751484" y="3275736"/>
          <a:ext cx="741552" cy="638945"/>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CCB28B-9E42-4D20-8E57-3AB75103FB6E}">
      <dsp:nvSpPr>
        <dsp:cNvPr id="0" name=""/>
        <dsp:cNvSpPr/>
      </dsp:nvSpPr>
      <dsp:spPr>
        <a:xfrm>
          <a:off x="4814838" y="2463357"/>
          <a:ext cx="1810382" cy="1550461"/>
        </a:xfrm>
        <a:prstGeom prst="hexagon">
          <a:avLst>
            <a:gd name="adj" fmla="val 28570"/>
            <a:gd name="vf" fmla="val 115470"/>
          </a:avLst>
        </a:prstGeom>
        <a:solidFill>
          <a:schemeClr val="accent2">
            <a:hueOff val="3773904"/>
            <a:satOff val="9915"/>
            <a:lumOff val="-988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Community Based Needs Assessment</a:t>
          </a:r>
          <a:endParaRPr lang="en-CA" sz="1400" b="1" kern="1200" dirty="0"/>
        </a:p>
      </dsp:txBody>
      <dsp:txXfrm>
        <a:off x="5113359" y="2719018"/>
        <a:ext cx="1213340" cy="1039139"/>
      </dsp:txXfrm>
    </dsp:sp>
    <dsp:sp modelId="{ED033AB0-DAB7-472B-B17C-A5F01860F544}">
      <dsp:nvSpPr>
        <dsp:cNvPr id="0" name=""/>
        <dsp:cNvSpPr/>
      </dsp:nvSpPr>
      <dsp:spPr>
        <a:xfrm>
          <a:off x="3260149" y="3415700"/>
          <a:ext cx="741552" cy="638945"/>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0F797D-CF73-4D6B-862C-533A0AA0290A}">
      <dsp:nvSpPr>
        <dsp:cNvPr id="0" name=""/>
        <dsp:cNvSpPr/>
      </dsp:nvSpPr>
      <dsp:spPr>
        <a:xfrm>
          <a:off x="3380575" y="3399882"/>
          <a:ext cx="1724582" cy="1393410"/>
        </a:xfrm>
        <a:prstGeom prst="hexagon">
          <a:avLst>
            <a:gd name="adj" fmla="val 28570"/>
            <a:gd name="vf" fmla="val 115470"/>
          </a:avLst>
        </a:prstGeom>
        <a:solidFill>
          <a:srgbClr val="6D3A5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Expanded Treatment Access</a:t>
          </a:r>
          <a:endParaRPr lang="en-CA" sz="1400" b="1" kern="1200" dirty="0"/>
        </a:p>
      </dsp:txBody>
      <dsp:txXfrm>
        <a:off x="3656989" y="3623216"/>
        <a:ext cx="1171754" cy="946742"/>
      </dsp:txXfrm>
    </dsp:sp>
    <dsp:sp modelId="{323D29DA-7528-41BC-8745-5B3CBE9F539F}">
      <dsp:nvSpPr>
        <dsp:cNvPr id="0" name=""/>
        <dsp:cNvSpPr/>
      </dsp:nvSpPr>
      <dsp:spPr>
        <a:xfrm>
          <a:off x="2380526" y="2221691"/>
          <a:ext cx="741552" cy="638945"/>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6A6740-2367-46D3-831A-E7BD63A38076}">
      <dsp:nvSpPr>
        <dsp:cNvPr id="0" name=""/>
        <dsp:cNvSpPr/>
      </dsp:nvSpPr>
      <dsp:spPr>
        <a:xfrm>
          <a:off x="1883573" y="2465277"/>
          <a:ext cx="1750546" cy="1548538"/>
        </a:xfrm>
        <a:prstGeom prst="hexagon">
          <a:avLst>
            <a:gd name="adj" fmla="val 28570"/>
            <a:gd name="vf" fmla="val 115470"/>
          </a:avLst>
        </a:prstGeom>
        <a:solidFill>
          <a:schemeClr val="accent2">
            <a:hueOff val="7547808"/>
            <a:satOff val="19830"/>
            <a:lumOff val="-19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Enforcement</a:t>
          </a:r>
          <a:endParaRPr lang="en-CA" sz="1400" b="1" kern="1200" dirty="0"/>
        </a:p>
      </dsp:txBody>
      <dsp:txXfrm>
        <a:off x="2177721" y="2725481"/>
        <a:ext cx="1162250" cy="1028130"/>
      </dsp:txXfrm>
    </dsp:sp>
    <dsp:sp modelId="{5BEE9F5A-8BDA-4A5C-9393-EE9EE4D8E273}">
      <dsp:nvSpPr>
        <dsp:cNvPr id="0" name=""/>
        <dsp:cNvSpPr/>
      </dsp:nvSpPr>
      <dsp:spPr>
        <a:xfrm>
          <a:off x="1867426" y="787027"/>
          <a:ext cx="1782839" cy="1529602"/>
        </a:xfrm>
        <a:prstGeom prst="hexagon">
          <a:avLst>
            <a:gd name="adj" fmla="val 28570"/>
            <a:gd name="vf" fmla="val 115470"/>
          </a:avLst>
        </a:prstGeom>
        <a:solidFill>
          <a:schemeClr val="accent2">
            <a:hueOff val="9434760"/>
            <a:satOff val="24787"/>
            <a:lumOff val="-247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Supervised Consumption Services</a:t>
          </a:r>
          <a:endParaRPr lang="en-CA" sz="1400" b="1" kern="1200" dirty="0"/>
        </a:p>
      </dsp:txBody>
      <dsp:txXfrm>
        <a:off x="2161665" y="1039472"/>
        <a:ext cx="1194361" cy="10247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1D502E-7A41-4B99-8937-A6E3B3267026}">
      <dsp:nvSpPr>
        <dsp:cNvPr id="0" name=""/>
        <dsp:cNvSpPr/>
      </dsp:nvSpPr>
      <dsp:spPr>
        <a:xfrm>
          <a:off x="2323147" y="58578"/>
          <a:ext cx="2811780" cy="2811780"/>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r>
            <a:rPr lang="en-US" sz="2600" kern="1200" dirty="0" smtClean="0"/>
            <a:t>Individual </a:t>
          </a:r>
          <a:endParaRPr lang="en-US" sz="2600" kern="1200" dirty="0"/>
        </a:p>
      </dsp:txBody>
      <dsp:txXfrm>
        <a:off x="2698051" y="550640"/>
        <a:ext cx="2061972" cy="1265301"/>
      </dsp:txXfrm>
    </dsp:sp>
    <dsp:sp modelId="{8ED7FB23-AB7C-4601-98AE-FC4FB31ED706}">
      <dsp:nvSpPr>
        <dsp:cNvPr id="0" name=""/>
        <dsp:cNvSpPr/>
      </dsp:nvSpPr>
      <dsp:spPr>
        <a:xfrm>
          <a:off x="3337731" y="1815941"/>
          <a:ext cx="2811780" cy="2811780"/>
        </a:xfrm>
        <a:prstGeom prst="ellipse">
          <a:avLst/>
        </a:prstGeom>
        <a:solidFill>
          <a:schemeClr val="accent4">
            <a:alpha val="50000"/>
            <a:hueOff val="-3392840"/>
            <a:satOff val="-20588"/>
            <a:lumOff val="169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r>
            <a:rPr lang="en-US" sz="2600" kern="1200" dirty="0" smtClean="0"/>
            <a:t>Society </a:t>
          </a:r>
          <a:endParaRPr lang="en-US" sz="2600" kern="1200" dirty="0"/>
        </a:p>
      </dsp:txBody>
      <dsp:txXfrm>
        <a:off x="4197667" y="2542317"/>
        <a:ext cx="1687068" cy="1546479"/>
      </dsp:txXfrm>
    </dsp:sp>
    <dsp:sp modelId="{7BEE3586-5536-4767-BF3B-AA0F1648E461}">
      <dsp:nvSpPr>
        <dsp:cNvPr id="0" name=""/>
        <dsp:cNvSpPr/>
      </dsp:nvSpPr>
      <dsp:spPr>
        <a:xfrm>
          <a:off x="1308563" y="1815941"/>
          <a:ext cx="2811780" cy="2811780"/>
        </a:xfrm>
        <a:prstGeom prst="ellipse">
          <a:avLst/>
        </a:prstGeom>
        <a:solidFill>
          <a:schemeClr val="accent4">
            <a:alpha val="50000"/>
            <a:hueOff val="-6785679"/>
            <a:satOff val="-41176"/>
            <a:lumOff val="339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r>
            <a:rPr lang="en-US" sz="2600" kern="1200" dirty="0" smtClean="0"/>
            <a:t>Community </a:t>
          </a:r>
          <a:endParaRPr lang="en-US" sz="2600" kern="1200" dirty="0"/>
        </a:p>
      </dsp:txBody>
      <dsp:txXfrm>
        <a:off x="1573339" y="2542317"/>
        <a:ext cx="1687068" cy="154647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C72328-29D5-4802-819C-AAB3FEB7DA2B}">
      <dsp:nvSpPr>
        <dsp:cNvPr id="0" name=""/>
        <dsp:cNvSpPr/>
      </dsp:nvSpPr>
      <dsp:spPr>
        <a:xfrm rot="5400000">
          <a:off x="807932" y="792431"/>
          <a:ext cx="1234912" cy="149057"/>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8873DC4B-1704-4C9A-862C-135AC71E8B95}">
      <dsp:nvSpPr>
        <dsp:cNvPr id="0" name=""/>
        <dsp:cNvSpPr/>
      </dsp:nvSpPr>
      <dsp:spPr>
        <a:xfrm>
          <a:off x="1090532" y="2122"/>
          <a:ext cx="1656194" cy="993716"/>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Reflective Practice</a:t>
          </a:r>
          <a:endParaRPr lang="en-CA" sz="1600" b="1" kern="1200" dirty="0"/>
        </a:p>
      </dsp:txBody>
      <dsp:txXfrm>
        <a:off x="1119637" y="31227"/>
        <a:ext cx="1597984" cy="935506"/>
      </dsp:txXfrm>
    </dsp:sp>
    <dsp:sp modelId="{A45C42B6-0B09-4E5E-A73C-303FBAA33487}">
      <dsp:nvSpPr>
        <dsp:cNvPr id="0" name=""/>
        <dsp:cNvSpPr/>
      </dsp:nvSpPr>
      <dsp:spPr>
        <a:xfrm rot="5400000">
          <a:off x="807932" y="2034577"/>
          <a:ext cx="1234912" cy="149057"/>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AAE486A1-F859-4A46-83DC-C3D656C87AAC}">
      <dsp:nvSpPr>
        <dsp:cNvPr id="0" name=""/>
        <dsp:cNvSpPr/>
      </dsp:nvSpPr>
      <dsp:spPr>
        <a:xfrm>
          <a:off x="1004717" y="1244268"/>
          <a:ext cx="1827826" cy="993716"/>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smtClean="0"/>
            <a:t>Effective </a:t>
          </a:r>
          <a:r>
            <a:rPr lang="en-US" sz="1600" b="1" kern="1200" dirty="0" smtClean="0"/>
            <a:t>Communication </a:t>
          </a:r>
          <a:endParaRPr lang="en-CA" sz="1600" b="1" kern="1200" dirty="0"/>
        </a:p>
      </dsp:txBody>
      <dsp:txXfrm>
        <a:off x="1033822" y="1273373"/>
        <a:ext cx="1769616" cy="935506"/>
      </dsp:txXfrm>
    </dsp:sp>
    <dsp:sp modelId="{FD0A9ACB-76AB-47F3-8D9D-6E38A6866CDF}">
      <dsp:nvSpPr>
        <dsp:cNvPr id="0" name=""/>
        <dsp:cNvSpPr/>
      </dsp:nvSpPr>
      <dsp:spPr>
        <a:xfrm rot="5400000">
          <a:off x="807932" y="3276723"/>
          <a:ext cx="1234912" cy="149057"/>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25ECCD88-BA68-4326-B515-FCFEBA154A0B}">
      <dsp:nvSpPr>
        <dsp:cNvPr id="0" name=""/>
        <dsp:cNvSpPr/>
      </dsp:nvSpPr>
      <dsp:spPr>
        <a:xfrm>
          <a:off x="1090532" y="2486414"/>
          <a:ext cx="1656194" cy="993716"/>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Active &amp; Empathetic Listening</a:t>
          </a:r>
          <a:endParaRPr lang="en-CA" sz="1600" b="1" kern="1200" dirty="0"/>
        </a:p>
      </dsp:txBody>
      <dsp:txXfrm>
        <a:off x="1119637" y="2515519"/>
        <a:ext cx="1597984" cy="935506"/>
      </dsp:txXfrm>
    </dsp:sp>
    <dsp:sp modelId="{3D9B50C4-ABC9-4884-95B1-2E5AD02987E1}">
      <dsp:nvSpPr>
        <dsp:cNvPr id="0" name=""/>
        <dsp:cNvSpPr/>
      </dsp:nvSpPr>
      <dsp:spPr>
        <a:xfrm>
          <a:off x="1429005" y="3897796"/>
          <a:ext cx="2281321" cy="149057"/>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861DAE6B-9D87-4C13-ADA9-1B02C1A5F084}">
      <dsp:nvSpPr>
        <dsp:cNvPr id="0" name=""/>
        <dsp:cNvSpPr/>
      </dsp:nvSpPr>
      <dsp:spPr>
        <a:xfrm>
          <a:off x="1090532" y="3728560"/>
          <a:ext cx="1656194" cy="993716"/>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Building Rapport &amp; Trust</a:t>
          </a:r>
          <a:endParaRPr lang="en-CA" sz="1600" b="1" kern="1200" dirty="0"/>
        </a:p>
      </dsp:txBody>
      <dsp:txXfrm>
        <a:off x="1119637" y="3757665"/>
        <a:ext cx="1597984" cy="935506"/>
      </dsp:txXfrm>
    </dsp:sp>
    <dsp:sp modelId="{83157F1D-7300-4B6D-8AA6-C71A0E4BE869}">
      <dsp:nvSpPr>
        <dsp:cNvPr id="0" name=""/>
        <dsp:cNvSpPr/>
      </dsp:nvSpPr>
      <dsp:spPr>
        <a:xfrm rot="16200000">
          <a:off x="3096486" y="3276723"/>
          <a:ext cx="1234912" cy="149057"/>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423CB85A-69B1-4A09-B5BF-7FBC7DF71DED}">
      <dsp:nvSpPr>
        <dsp:cNvPr id="0" name=""/>
        <dsp:cNvSpPr/>
      </dsp:nvSpPr>
      <dsp:spPr>
        <a:xfrm>
          <a:off x="3379087" y="3728560"/>
          <a:ext cx="1656194" cy="993716"/>
        </a:xfrm>
        <a:prstGeom prst="roundRect">
          <a:avLst>
            <a:gd name="adj" fmla="val 1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Cultural Safety</a:t>
          </a:r>
          <a:endParaRPr lang="en-CA" sz="1600" b="1" kern="1200" dirty="0"/>
        </a:p>
      </dsp:txBody>
      <dsp:txXfrm>
        <a:off x="3408192" y="3757665"/>
        <a:ext cx="1597984" cy="935506"/>
      </dsp:txXfrm>
    </dsp:sp>
    <dsp:sp modelId="{391ED81A-D342-4FF3-8D81-40022AA85310}">
      <dsp:nvSpPr>
        <dsp:cNvPr id="0" name=""/>
        <dsp:cNvSpPr/>
      </dsp:nvSpPr>
      <dsp:spPr>
        <a:xfrm rot="16200000">
          <a:off x="3096486" y="2034577"/>
          <a:ext cx="1234912" cy="149057"/>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4DA860A2-B260-47B6-9448-FDAC21D83B7B}">
      <dsp:nvSpPr>
        <dsp:cNvPr id="0" name=""/>
        <dsp:cNvSpPr/>
      </dsp:nvSpPr>
      <dsp:spPr>
        <a:xfrm>
          <a:off x="3379087" y="2486414"/>
          <a:ext cx="1656194" cy="993716"/>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Gathering Feedback</a:t>
          </a:r>
          <a:endParaRPr lang="en-CA" sz="1600" b="1" kern="1200" dirty="0"/>
        </a:p>
      </dsp:txBody>
      <dsp:txXfrm>
        <a:off x="3408192" y="2515519"/>
        <a:ext cx="1597984" cy="935506"/>
      </dsp:txXfrm>
    </dsp:sp>
    <dsp:sp modelId="{5ED234F3-98F3-424A-80A8-88472DEAB459}">
      <dsp:nvSpPr>
        <dsp:cNvPr id="0" name=""/>
        <dsp:cNvSpPr/>
      </dsp:nvSpPr>
      <dsp:spPr>
        <a:xfrm rot="16200000">
          <a:off x="3096486" y="792431"/>
          <a:ext cx="1234912" cy="149057"/>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96E92328-00D8-4E5B-A275-30B473B43E82}">
      <dsp:nvSpPr>
        <dsp:cNvPr id="0" name=""/>
        <dsp:cNvSpPr/>
      </dsp:nvSpPr>
      <dsp:spPr>
        <a:xfrm>
          <a:off x="3379087" y="1244268"/>
          <a:ext cx="1656194" cy="993716"/>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Awareness &amp; Education</a:t>
          </a:r>
          <a:endParaRPr lang="en-CA" sz="1600" b="1" kern="1200" dirty="0"/>
        </a:p>
      </dsp:txBody>
      <dsp:txXfrm>
        <a:off x="3408192" y="1273373"/>
        <a:ext cx="1597984" cy="935506"/>
      </dsp:txXfrm>
    </dsp:sp>
    <dsp:sp modelId="{778C0021-EC6D-46AD-900A-71C217B1AFF2}">
      <dsp:nvSpPr>
        <dsp:cNvPr id="0" name=""/>
        <dsp:cNvSpPr/>
      </dsp:nvSpPr>
      <dsp:spPr>
        <a:xfrm>
          <a:off x="3717559" y="171358"/>
          <a:ext cx="2195505" cy="149057"/>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5043CC28-9ECC-4A1B-9CF0-EAFEDA4ECA9C}">
      <dsp:nvSpPr>
        <dsp:cNvPr id="0" name=""/>
        <dsp:cNvSpPr/>
      </dsp:nvSpPr>
      <dsp:spPr>
        <a:xfrm>
          <a:off x="3379087" y="2122"/>
          <a:ext cx="1656194" cy="993716"/>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Trauma Informed Practice</a:t>
          </a:r>
          <a:endParaRPr lang="en-CA" sz="1600" b="1" kern="1200" dirty="0"/>
        </a:p>
      </dsp:txBody>
      <dsp:txXfrm>
        <a:off x="3408192" y="31227"/>
        <a:ext cx="1597984" cy="935506"/>
      </dsp:txXfrm>
    </dsp:sp>
    <dsp:sp modelId="{553BEEF6-5444-47F4-8AB1-A357D893481C}">
      <dsp:nvSpPr>
        <dsp:cNvPr id="0" name=""/>
        <dsp:cNvSpPr/>
      </dsp:nvSpPr>
      <dsp:spPr>
        <a:xfrm rot="5400000">
          <a:off x="5299225" y="792431"/>
          <a:ext cx="1234912" cy="149057"/>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D727DB7B-40B5-4F8E-9F01-A6E8E183737E}">
      <dsp:nvSpPr>
        <dsp:cNvPr id="0" name=""/>
        <dsp:cNvSpPr/>
      </dsp:nvSpPr>
      <dsp:spPr>
        <a:xfrm>
          <a:off x="5581826" y="2122"/>
          <a:ext cx="1656194" cy="993716"/>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Removing Barriers</a:t>
          </a:r>
          <a:endParaRPr lang="en-CA" sz="1600" b="1" kern="1200" dirty="0"/>
        </a:p>
      </dsp:txBody>
      <dsp:txXfrm>
        <a:off x="5610931" y="31227"/>
        <a:ext cx="1597984" cy="935506"/>
      </dsp:txXfrm>
    </dsp:sp>
    <dsp:sp modelId="{4147C33A-886E-49E8-85E3-6D1CCDA0F288}">
      <dsp:nvSpPr>
        <dsp:cNvPr id="0" name=""/>
        <dsp:cNvSpPr/>
      </dsp:nvSpPr>
      <dsp:spPr>
        <a:xfrm rot="5400000">
          <a:off x="5299225" y="2034577"/>
          <a:ext cx="1234912" cy="149057"/>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517AFED2-751D-49CA-AB71-8C656008F21E}">
      <dsp:nvSpPr>
        <dsp:cNvPr id="0" name=""/>
        <dsp:cNvSpPr/>
      </dsp:nvSpPr>
      <dsp:spPr>
        <a:xfrm>
          <a:off x="5581826" y="1244268"/>
          <a:ext cx="1656194" cy="993716"/>
        </a:xfrm>
        <a:prstGeom prst="roundRect">
          <a:avLst>
            <a:gd name="adj" fmla="val 1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Process vs. Outcome</a:t>
          </a:r>
          <a:endParaRPr lang="en-CA" sz="1600" b="1" kern="1200" dirty="0"/>
        </a:p>
      </dsp:txBody>
      <dsp:txXfrm>
        <a:off x="5610931" y="1273373"/>
        <a:ext cx="1597984" cy="935506"/>
      </dsp:txXfrm>
    </dsp:sp>
    <dsp:sp modelId="{C5A322E3-7984-4ED3-8EFB-459CAD7DED2E}">
      <dsp:nvSpPr>
        <dsp:cNvPr id="0" name=""/>
        <dsp:cNvSpPr/>
      </dsp:nvSpPr>
      <dsp:spPr>
        <a:xfrm rot="5400000">
          <a:off x="5299225" y="3276723"/>
          <a:ext cx="1234912" cy="149057"/>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758F89FF-C297-487F-8584-2F64E7734DE6}">
      <dsp:nvSpPr>
        <dsp:cNvPr id="0" name=""/>
        <dsp:cNvSpPr/>
      </dsp:nvSpPr>
      <dsp:spPr>
        <a:xfrm>
          <a:off x="5581826" y="2486414"/>
          <a:ext cx="1656194" cy="993716"/>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Patience</a:t>
          </a:r>
          <a:endParaRPr lang="en-CA" sz="1600" b="1" kern="1200" dirty="0"/>
        </a:p>
      </dsp:txBody>
      <dsp:txXfrm>
        <a:off x="5610931" y="2515519"/>
        <a:ext cx="1597984" cy="935506"/>
      </dsp:txXfrm>
    </dsp:sp>
    <dsp:sp modelId="{AE9CE1FA-D84B-4FF3-8945-A4E81E8F385C}">
      <dsp:nvSpPr>
        <dsp:cNvPr id="0" name=""/>
        <dsp:cNvSpPr/>
      </dsp:nvSpPr>
      <dsp:spPr>
        <a:xfrm>
          <a:off x="5581826" y="3728560"/>
          <a:ext cx="1656194" cy="993716"/>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People-first Language</a:t>
          </a:r>
          <a:endParaRPr lang="en-CA" sz="1600" b="1" kern="1200" dirty="0"/>
        </a:p>
      </dsp:txBody>
      <dsp:txXfrm>
        <a:off x="5610931" y="3757665"/>
        <a:ext cx="1597984" cy="93550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2EC805-9E2B-485B-A687-D85D59F94CA8}">
      <dsp:nvSpPr>
        <dsp:cNvPr id="0" name=""/>
        <dsp:cNvSpPr/>
      </dsp:nvSpPr>
      <dsp:spPr>
        <a:xfrm>
          <a:off x="0" y="0"/>
          <a:ext cx="4113819" cy="4113819"/>
        </a:xfrm>
        <a:prstGeom prst="ellips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structural</a:t>
          </a:r>
          <a:endParaRPr lang="en-CA" sz="1400" kern="1200" dirty="0"/>
        </a:p>
      </dsp:txBody>
      <dsp:txXfrm>
        <a:off x="1285568" y="205690"/>
        <a:ext cx="1542682" cy="411381"/>
      </dsp:txXfrm>
    </dsp:sp>
    <dsp:sp modelId="{A5DE359A-BE88-48E8-8213-7F4E4E3C849A}">
      <dsp:nvSpPr>
        <dsp:cNvPr id="0" name=""/>
        <dsp:cNvSpPr/>
      </dsp:nvSpPr>
      <dsp:spPr>
        <a:xfrm>
          <a:off x="347127" y="617072"/>
          <a:ext cx="3496746" cy="3496746"/>
        </a:xfrm>
        <a:prstGeom prst="ellipse">
          <a:avLst/>
        </a:prstGeom>
        <a:gradFill rotWithShape="0">
          <a:gsLst>
            <a:gs pos="0">
              <a:schemeClr val="accent2">
                <a:hueOff val="2358690"/>
                <a:satOff val="6197"/>
                <a:lumOff val="-6177"/>
                <a:alphaOff val="0"/>
                <a:tint val="50000"/>
                <a:satMod val="300000"/>
              </a:schemeClr>
            </a:gs>
            <a:gs pos="35000">
              <a:schemeClr val="accent2">
                <a:hueOff val="2358690"/>
                <a:satOff val="6197"/>
                <a:lumOff val="-6177"/>
                <a:alphaOff val="0"/>
                <a:tint val="37000"/>
                <a:satMod val="300000"/>
              </a:schemeClr>
            </a:gs>
            <a:gs pos="100000">
              <a:schemeClr val="accent2">
                <a:hueOff val="2358690"/>
                <a:satOff val="6197"/>
                <a:lumOff val="-617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compounded</a:t>
          </a:r>
          <a:endParaRPr lang="en-CA" sz="1400" kern="1200" dirty="0"/>
        </a:p>
      </dsp:txBody>
      <dsp:txXfrm>
        <a:off x="1341514" y="818135"/>
        <a:ext cx="1507971" cy="402125"/>
      </dsp:txXfrm>
    </dsp:sp>
    <dsp:sp modelId="{B48077A4-9F4D-43BE-9819-84F512CCCED8}">
      <dsp:nvSpPr>
        <dsp:cNvPr id="0" name=""/>
        <dsp:cNvSpPr/>
      </dsp:nvSpPr>
      <dsp:spPr>
        <a:xfrm>
          <a:off x="655663" y="1234145"/>
          <a:ext cx="2879673" cy="2879673"/>
        </a:xfrm>
        <a:prstGeom prst="ellipse">
          <a:avLst/>
        </a:prstGeom>
        <a:gradFill rotWithShape="0">
          <a:gsLst>
            <a:gs pos="0">
              <a:schemeClr val="accent2">
                <a:hueOff val="4717380"/>
                <a:satOff val="12394"/>
                <a:lumOff val="-12353"/>
                <a:alphaOff val="0"/>
                <a:tint val="50000"/>
                <a:satMod val="300000"/>
              </a:schemeClr>
            </a:gs>
            <a:gs pos="35000">
              <a:schemeClr val="accent2">
                <a:hueOff val="4717380"/>
                <a:satOff val="12394"/>
                <a:lumOff val="-12353"/>
                <a:alphaOff val="0"/>
                <a:tint val="37000"/>
                <a:satMod val="300000"/>
              </a:schemeClr>
            </a:gs>
            <a:gs pos="100000">
              <a:schemeClr val="accent2">
                <a:hueOff val="4717380"/>
                <a:satOff val="12394"/>
                <a:lumOff val="-1235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enacted</a:t>
          </a:r>
          <a:endParaRPr lang="en-CA" sz="1400" kern="1200" dirty="0"/>
        </a:p>
      </dsp:txBody>
      <dsp:txXfrm>
        <a:off x="1350385" y="1432843"/>
        <a:ext cx="1490230" cy="397394"/>
      </dsp:txXfrm>
    </dsp:sp>
    <dsp:sp modelId="{AE4EF67B-64B9-4BDC-B599-23168E1E5DA0}">
      <dsp:nvSpPr>
        <dsp:cNvPr id="0" name=""/>
        <dsp:cNvSpPr/>
      </dsp:nvSpPr>
      <dsp:spPr>
        <a:xfrm>
          <a:off x="964200" y="1851218"/>
          <a:ext cx="2262600" cy="2262600"/>
        </a:xfrm>
        <a:prstGeom prst="ellipse">
          <a:avLst/>
        </a:prstGeom>
        <a:gradFill rotWithShape="0">
          <a:gsLst>
            <a:gs pos="0">
              <a:schemeClr val="accent2">
                <a:hueOff val="7076070"/>
                <a:satOff val="18590"/>
                <a:lumOff val="-18530"/>
                <a:alphaOff val="0"/>
                <a:tint val="50000"/>
                <a:satMod val="300000"/>
              </a:schemeClr>
            </a:gs>
            <a:gs pos="35000">
              <a:schemeClr val="accent2">
                <a:hueOff val="7076070"/>
                <a:satOff val="18590"/>
                <a:lumOff val="-18530"/>
                <a:alphaOff val="0"/>
                <a:tint val="37000"/>
                <a:satMod val="300000"/>
              </a:schemeClr>
            </a:gs>
            <a:gs pos="100000">
              <a:schemeClr val="accent2">
                <a:hueOff val="7076070"/>
                <a:satOff val="18590"/>
                <a:lumOff val="-1853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perceived</a:t>
          </a:r>
          <a:endParaRPr lang="en-CA" sz="1400" kern="1200" dirty="0"/>
        </a:p>
      </dsp:txBody>
      <dsp:txXfrm>
        <a:off x="1484598" y="2054852"/>
        <a:ext cx="1221804" cy="407268"/>
      </dsp:txXfrm>
    </dsp:sp>
    <dsp:sp modelId="{2CB9E5AD-A613-452D-BA2E-7465AE900AAF}">
      <dsp:nvSpPr>
        <dsp:cNvPr id="0" name=""/>
        <dsp:cNvSpPr/>
      </dsp:nvSpPr>
      <dsp:spPr>
        <a:xfrm>
          <a:off x="1272736" y="2468291"/>
          <a:ext cx="1645527" cy="1645527"/>
        </a:xfrm>
        <a:prstGeom prst="ellipse">
          <a:avLst/>
        </a:prstGeom>
        <a:gradFill rotWithShape="0">
          <a:gsLst>
            <a:gs pos="0">
              <a:schemeClr val="accent2">
                <a:hueOff val="9434760"/>
                <a:satOff val="24787"/>
                <a:lumOff val="-24706"/>
                <a:alphaOff val="0"/>
                <a:tint val="50000"/>
                <a:satMod val="300000"/>
              </a:schemeClr>
            </a:gs>
            <a:gs pos="35000">
              <a:schemeClr val="accent2">
                <a:hueOff val="9434760"/>
                <a:satOff val="24787"/>
                <a:lumOff val="-24706"/>
                <a:alphaOff val="0"/>
                <a:tint val="37000"/>
                <a:satMod val="300000"/>
              </a:schemeClr>
            </a:gs>
            <a:gs pos="100000">
              <a:schemeClr val="accent2">
                <a:hueOff val="9434760"/>
                <a:satOff val="24787"/>
                <a:lumOff val="-2470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internalized</a:t>
          </a:r>
          <a:endParaRPr lang="en-CA" sz="1400" kern="1200" dirty="0"/>
        </a:p>
      </dsp:txBody>
      <dsp:txXfrm>
        <a:off x="1513718" y="2879673"/>
        <a:ext cx="1163563" cy="82276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7021CB-48FC-4C3A-BD2C-AE55F3FF33A5}">
      <dsp:nvSpPr>
        <dsp:cNvPr id="0" name=""/>
        <dsp:cNvSpPr/>
      </dsp:nvSpPr>
      <dsp:spPr>
        <a:xfrm rot="5400000">
          <a:off x="3851298" y="62827"/>
          <a:ext cx="949895" cy="826409"/>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4041823" y="149109"/>
        <a:ext cx="568845" cy="653845"/>
      </dsp:txXfrm>
    </dsp:sp>
    <dsp:sp modelId="{40E14D17-32DE-4575-BD82-75846D77F547}">
      <dsp:nvSpPr>
        <dsp:cNvPr id="0" name=""/>
        <dsp:cNvSpPr/>
      </dsp:nvSpPr>
      <dsp:spPr>
        <a:xfrm>
          <a:off x="4764528" y="191063"/>
          <a:ext cx="1060083" cy="569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endParaRPr lang="en-US" sz="2700" kern="1200"/>
        </a:p>
      </dsp:txBody>
      <dsp:txXfrm>
        <a:off x="4764528" y="191063"/>
        <a:ext cx="1060083" cy="569937"/>
      </dsp:txXfrm>
    </dsp:sp>
    <dsp:sp modelId="{7FAAF717-64FE-4B68-925F-2D334F444918}">
      <dsp:nvSpPr>
        <dsp:cNvPr id="0" name=""/>
        <dsp:cNvSpPr/>
      </dsp:nvSpPr>
      <dsp:spPr>
        <a:xfrm rot="5400000">
          <a:off x="2958777" y="62827"/>
          <a:ext cx="949895" cy="826409"/>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3149302" y="149109"/>
        <a:ext cx="568845" cy="653845"/>
      </dsp:txXfrm>
    </dsp:sp>
    <dsp:sp modelId="{A0842F17-9C48-445B-9FE5-8E9EA21BEE51}">
      <dsp:nvSpPr>
        <dsp:cNvPr id="0" name=""/>
        <dsp:cNvSpPr/>
      </dsp:nvSpPr>
      <dsp:spPr>
        <a:xfrm rot="5400000">
          <a:off x="3403328" y="869098"/>
          <a:ext cx="949895" cy="826409"/>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3593853" y="955380"/>
        <a:ext cx="568845" cy="653845"/>
      </dsp:txXfrm>
    </dsp:sp>
    <dsp:sp modelId="{A5EFF247-9961-4C0E-8678-0AE0C9555A99}">
      <dsp:nvSpPr>
        <dsp:cNvPr id="0" name=""/>
        <dsp:cNvSpPr/>
      </dsp:nvSpPr>
      <dsp:spPr>
        <a:xfrm>
          <a:off x="2404988" y="997334"/>
          <a:ext cx="1025887" cy="569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r" defTabSz="1200150">
            <a:lnSpc>
              <a:spcPct val="90000"/>
            </a:lnSpc>
            <a:spcBef>
              <a:spcPct val="0"/>
            </a:spcBef>
            <a:spcAft>
              <a:spcPct val="35000"/>
            </a:spcAft>
          </a:pPr>
          <a:endParaRPr lang="en-US" sz="2700" kern="1200"/>
        </a:p>
      </dsp:txBody>
      <dsp:txXfrm>
        <a:off x="2404988" y="997334"/>
        <a:ext cx="1025887" cy="569937"/>
      </dsp:txXfrm>
    </dsp:sp>
    <dsp:sp modelId="{F0909D88-C0FF-4D70-8C77-2010B6EBA36A}">
      <dsp:nvSpPr>
        <dsp:cNvPr id="0" name=""/>
        <dsp:cNvSpPr/>
      </dsp:nvSpPr>
      <dsp:spPr>
        <a:xfrm rot="5400000">
          <a:off x="4295850" y="869098"/>
          <a:ext cx="949895" cy="826409"/>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4486375" y="955380"/>
        <a:ext cx="568845" cy="653845"/>
      </dsp:txXfrm>
    </dsp:sp>
    <dsp:sp modelId="{E6F1AF0C-5F8E-42E2-80C3-95F56A7567A3}">
      <dsp:nvSpPr>
        <dsp:cNvPr id="0" name=""/>
        <dsp:cNvSpPr/>
      </dsp:nvSpPr>
      <dsp:spPr>
        <a:xfrm rot="5400000">
          <a:off x="3851298" y="1675369"/>
          <a:ext cx="949895" cy="826409"/>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4041823" y="1761651"/>
        <a:ext cx="568845" cy="653845"/>
      </dsp:txXfrm>
    </dsp:sp>
    <dsp:sp modelId="{99A2105B-A886-4F50-A879-C37A770C40C4}">
      <dsp:nvSpPr>
        <dsp:cNvPr id="0" name=""/>
        <dsp:cNvSpPr/>
      </dsp:nvSpPr>
      <dsp:spPr>
        <a:xfrm>
          <a:off x="4764528" y="1803605"/>
          <a:ext cx="1060083" cy="569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endParaRPr lang="en-US" sz="2700" kern="1200"/>
        </a:p>
      </dsp:txBody>
      <dsp:txXfrm>
        <a:off x="4764528" y="1803605"/>
        <a:ext cx="1060083" cy="569937"/>
      </dsp:txXfrm>
    </dsp:sp>
    <dsp:sp modelId="{2C7B43CA-3114-4B94-AF35-F456033E2EDB}">
      <dsp:nvSpPr>
        <dsp:cNvPr id="0" name=""/>
        <dsp:cNvSpPr/>
      </dsp:nvSpPr>
      <dsp:spPr>
        <a:xfrm rot="5400000">
          <a:off x="2958777" y="1675369"/>
          <a:ext cx="949895" cy="826409"/>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3149302" y="1761651"/>
        <a:ext cx="568845" cy="653845"/>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9.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5835D4-D157-404A-9B8B-23606ED50E96}" type="datetimeFigureOut">
              <a:rPr lang="en-US" smtClean="0"/>
              <a:t>1/29/2019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2689A3-82B4-494E-969B-74AB96299A93}" type="slidenum">
              <a:rPr lang="en-US" smtClean="0"/>
              <a:t>‹#›</a:t>
            </a:fld>
            <a:endParaRPr lang="en-US"/>
          </a:p>
        </p:txBody>
      </p:sp>
    </p:spTree>
    <p:extLst>
      <p:ext uri="{BB962C8B-B14F-4D97-AF65-F5344CB8AC3E}">
        <p14:creationId xmlns:p14="http://schemas.microsoft.com/office/powerpoint/2010/main" val="4009813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Land acknowledgement;</a:t>
            </a:r>
            <a:r>
              <a:rPr lang="en-US" baseline="0" dirty="0" smtClean="0"/>
              <a:t> give verbal thanks to traditional stewards of the land where presentation is taking place</a:t>
            </a:r>
          </a:p>
          <a:p>
            <a:endParaRPr lang="en-US" baseline="0" dirty="0" smtClean="0"/>
          </a:p>
          <a:p>
            <a:r>
              <a:rPr lang="en-US" baseline="0" dirty="0" smtClean="0"/>
              <a:t>Photo: https://www.freepik.com/premium-photo/people-old-young-hand-holding-with-sunset-background_2354160.htm#page=1&amp;index=25&amp;query=helping%20hand </a:t>
            </a:r>
            <a:endParaRPr lang="en-CA" dirty="0"/>
          </a:p>
        </p:txBody>
      </p:sp>
      <p:sp>
        <p:nvSpPr>
          <p:cNvPr id="4" name="Slide Number Placeholder 3"/>
          <p:cNvSpPr>
            <a:spLocks noGrp="1"/>
          </p:cNvSpPr>
          <p:nvPr>
            <p:ph type="sldNum" sz="quarter" idx="10"/>
          </p:nvPr>
        </p:nvSpPr>
        <p:spPr/>
        <p:txBody>
          <a:bodyPr/>
          <a:lstStyle/>
          <a:p>
            <a:fld id="{192689A3-82B4-494E-969B-74AB96299A93}" type="slidenum">
              <a:rPr lang="en-US" smtClean="0"/>
              <a:t>1</a:t>
            </a:fld>
            <a:endParaRPr lang="en-US"/>
          </a:p>
        </p:txBody>
      </p:sp>
    </p:spTree>
    <p:extLst>
      <p:ext uri="{BB962C8B-B14F-4D97-AF65-F5344CB8AC3E}">
        <p14:creationId xmlns:p14="http://schemas.microsoft.com/office/powerpoint/2010/main" val="392668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With the common goal of decreasing those negative consequences that come with substance use, HR can be a all of the following:</a:t>
            </a:r>
          </a:p>
          <a:p>
            <a:pPr marL="171450" indent="-171450">
              <a:buFontTx/>
              <a:buChar char="-"/>
            </a:pPr>
            <a:r>
              <a:rPr lang="en-US" baseline="0" dirty="0" smtClean="0"/>
              <a:t>A concept or way of thinking or viewing drug use in a neutral way, focusing on problems that arise from use rather than insisting on abstinence and respecting a person’s right to choose the course of their life</a:t>
            </a:r>
          </a:p>
          <a:p>
            <a:pPr marL="171450" indent="-171450">
              <a:buFontTx/>
              <a:buChar char="-"/>
            </a:pPr>
            <a:r>
              <a:rPr lang="en-US" baseline="0" dirty="0" smtClean="0"/>
              <a:t>A policy that outlines this way of thinking and practice in an organization</a:t>
            </a:r>
          </a:p>
          <a:p>
            <a:pPr marL="171450" indent="-171450">
              <a:buFontTx/>
              <a:buChar char="-"/>
            </a:pPr>
            <a:r>
              <a:rPr lang="en-US" baseline="0" dirty="0" smtClean="0"/>
              <a:t>A practice of providing services in a way that removes conventional barriers (e.g., cost, restrictive hours, location), accepts people as they are, and pragmatically attempts to address risks and support the goals of the person</a:t>
            </a:r>
          </a:p>
          <a:p>
            <a:pPr marL="171450" indent="-171450">
              <a:buFontTx/>
              <a:buChar char="-"/>
            </a:pPr>
            <a:r>
              <a:rPr lang="en-US" baseline="0" dirty="0" smtClean="0"/>
              <a:t>Programs that serve people who use drugs—we’ll expand on these in a moment</a:t>
            </a:r>
          </a:p>
          <a:p>
            <a:endParaRPr lang="en-US" baseline="0" dirty="0" smtClean="0"/>
          </a:p>
          <a:p>
            <a:r>
              <a:rPr lang="en-US" dirty="0" smtClean="0"/>
              <a:t>Reference: https://rnao.ca/sites/rnao-ca/files/Engaging_Clients_Who_Use_Substances_13_WEB.pdf</a:t>
            </a:r>
            <a:endParaRPr lang="en-US" dirty="0"/>
          </a:p>
        </p:txBody>
      </p:sp>
      <p:sp>
        <p:nvSpPr>
          <p:cNvPr id="4" name="Slide Number Placeholder 3"/>
          <p:cNvSpPr>
            <a:spLocks noGrp="1"/>
          </p:cNvSpPr>
          <p:nvPr>
            <p:ph type="sldNum" sz="quarter" idx="10"/>
          </p:nvPr>
        </p:nvSpPr>
        <p:spPr/>
        <p:txBody>
          <a:bodyPr/>
          <a:lstStyle/>
          <a:p>
            <a:fld id="{F78C94C1-3A08-4A33-904E-FC4416148E42}" type="slidenum">
              <a:rPr lang="en-US" smtClean="0"/>
              <a:t>10</a:t>
            </a:fld>
            <a:endParaRPr lang="en-US"/>
          </a:p>
        </p:txBody>
      </p:sp>
    </p:spTree>
    <p:extLst>
      <p:ext uri="{BB962C8B-B14F-4D97-AF65-F5344CB8AC3E}">
        <p14:creationId xmlns:p14="http://schemas.microsoft.com/office/powerpoint/2010/main" val="256737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Sources</a:t>
            </a:r>
          </a:p>
          <a:p>
            <a:r>
              <a:rPr lang="en-US" dirty="0" smtClean="0"/>
              <a:t>Drug Tests: https://www.flickr.com/photos/watz/2413689502</a:t>
            </a:r>
          </a:p>
          <a:p>
            <a:r>
              <a:rPr lang="en-US" dirty="0" smtClean="0"/>
              <a:t>Condoms: https://www.maxpixel.net/Prevent-Prevention-Rubber-Condoms-Condom-3112008 </a:t>
            </a:r>
          </a:p>
          <a:p>
            <a:r>
              <a:rPr lang="en-US" dirty="0" smtClean="0"/>
              <a:t>Live Jackets:</a:t>
            </a:r>
            <a:r>
              <a:rPr lang="en-US" baseline="0" dirty="0" smtClean="0"/>
              <a:t> https://www.flickr.com/photos/deepwaterhorizonresponse/4921381136/in/photostream/</a:t>
            </a:r>
            <a:endParaRPr lang="en-US" dirty="0" smtClean="0"/>
          </a:p>
          <a:p>
            <a:endParaRPr lang="en-CA" dirty="0"/>
          </a:p>
        </p:txBody>
      </p:sp>
      <p:sp>
        <p:nvSpPr>
          <p:cNvPr id="4" name="Slide Number Placeholder 3"/>
          <p:cNvSpPr>
            <a:spLocks noGrp="1"/>
          </p:cNvSpPr>
          <p:nvPr>
            <p:ph type="sldNum" sz="quarter" idx="10"/>
          </p:nvPr>
        </p:nvSpPr>
        <p:spPr/>
        <p:txBody>
          <a:bodyPr/>
          <a:lstStyle/>
          <a:p>
            <a:fld id="{192689A3-82B4-494E-969B-74AB96299A93}" type="slidenum">
              <a:rPr lang="en-US" smtClean="0"/>
              <a:t>11</a:t>
            </a:fld>
            <a:endParaRPr lang="en-US"/>
          </a:p>
        </p:txBody>
      </p:sp>
    </p:spTree>
    <p:extLst>
      <p:ext uri="{BB962C8B-B14F-4D97-AF65-F5344CB8AC3E}">
        <p14:creationId xmlns:p14="http://schemas.microsoft.com/office/powerpoint/2010/main" val="36785156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Here is an excerpt</a:t>
            </a:r>
            <a:r>
              <a:rPr lang="en-US" sz="1200" baseline="0" dirty="0" smtClean="0"/>
              <a:t> from a HR Service Delivery Model developed by the Canadian Aboriginal AIDS Network for indigenous women, youth, people who have been incarcerated or identify as two-spirit.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It highlights values of traditional wisdom, generations of experience, respect and appreciation for everyone, humility, honesty, bravery of those who pursue their right to care and work towards their health goals, loving environments and positive energy, and speaking one’s truth with pride.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This model may be a helpful resource for communities wanting to learn more about how to adapt HR in a way that is best suited for them. </a:t>
            </a:r>
            <a:endParaRPr lang="en-CA" dirty="0" smtClean="0"/>
          </a:p>
          <a:p>
            <a:endParaRPr lang="en-CA" dirty="0" smtClean="0"/>
          </a:p>
          <a:p>
            <a:r>
              <a:rPr lang="en-CA" dirty="0" smtClean="0"/>
              <a:t>Reference:</a:t>
            </a:r>
            <a:r>
              <a:rPr lang="en-CA" baseline="0" dirty="0" smtClean="0"/>
              <a:t> </a:t>
            </a:r>
            <a:r>
              <a:rPr lang="en-CA" dirty="0" smtClean="0"/>
              <a:t>http://caan.ca/wp-content/uploads/2012/05/WalkWithMe_en2.pdf</a:t>
            </a:r>
          </a:p>
          <a:p>
            <a:endParaRPr lang="en-US" dirty="0" smtClean="0"/>
          </a:p>
        </p:txBody>
      </p:sp>
      <p:sp>
        <p:nvSpPr>
          <p:cNvPr id="4" name="Slide Number Placeholder 3"/>
          <p:cNvSpPr>
            <a:spLocks noGrp="1"/>
          </p:cNvSpPr>
          <p:nvPr>
            <p:ph type="sldNum" sz="quarter" idx="10"/>
          </p:nvPr>
        </p:nvSpPr>
        <p:spPr/>
        <p:txBody>
          <a:bodyPr/>
          <a:lstStyle/>
          <a:p>
            <a:fld id="{192689A3-82B4-494E-969B-74AB96299A93}" type="slidenum">
              <a:rPr lang="en-US" smtClean="0"/>
              <a:t>13</a:t>
            </a:fld>
            <a:endParaRPr lang="en-US"/>
          </a:p>
        </p:txBody>
      </p:sp>
    </p:spTree>
    <p:extLst>
      <p:ext uri="{BB962C8B-B14F-4D97-AF65-F5344CB8AC3E}">
        <p14:creationId xmlns:p14="http://schemas.microsoft.com/office/powerpoint/2010/main" val="34312717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7518">
              <a:defRPr/>
            </a:pPr>
            <a:r>
              <a:rPr lang="en-US" baseline="0" dirty="0" smtClean="0"/>
              <a:t>These are just some of the current responses happening across the province to address the overdose crisis that is happening. </a:t>
            </a:r>
          </a:p>
          <a:p>
            <a:pPr defTabSz="967518">
              <a:defRPr/>
            </a:pPr>
            <a:endParaRPr lang="en-US" baseline="0" dirty="0" smtClean="0"/>
          </a:p>
          <a:p>
            <a:pPr defTabSz="967518">
              <a:defRPr/>
            </a:pPr>
            <a:r>
              <a:rPr lang="en-US" baseline="0" dirty="0" smtClean="0"/>
              <a:t>-SCS</a:t>
            </a:r>
          </a:p>
          <a:p>
            <a:pPr defTabSz="967518">
              <a:defRPr/>
            </a:pPr>
            <a:endParaRPr lang="en-US" baseline="0" dirty="0" smtClean="0"/>
          </a:p>
          <a:p>
            <a:pPr defTabSz="967518">
              <a:defRPr/>
            </a:pPr>
            <a:r>
              <a:rPr lang="en-US" baseline="0" dirty="0" smtClean="0"/>
              <a:t>-CBN program</a:t>
            </a:r>
          </a:p>
          <a:p>
            <a:pPr defTabSz="967518">
              <a:defRPr/>
            </a:pPr>
            <a:endParaRPr lang="en-US" baseline="0" dirty="0" smtClean="0"/>
          </a:p>
          <a:p>
            <a:pPr defTabSz="967518">
              <a:defRPr/>
            </a:pPr>
            <a:r>
              <a:rPr lang="en-US" baseline="0" dirty="0" smtClean="0"/>
              <a:t>-MOERC- as of July 2018 – have made 32 recommendations</a:t>
            </a:r>
          </a:p>
          <a:p>
            <a:pPr defTabSz="967518">
              <a:defRPr/>
            </a:pPr>
            <a:endParaRPr lang="en-US" baseline="0" dirty="0" smtClean="0"/>
          </a:p>
          <a:p>
            <a:pPr defTabSz="967518">
              <a:defRPr/>
            </a:pPr>
            <a:r>
              <a:rPr lang="en-US" baseline="0" dirty="0" smtClean="0"/>
              <a:t>First Nations specific recommendations: </a:t>
            </a:r>
          </a:p>
          <a:p>
            <a:pPr defTabSz="967518">
              <a:defRPr/>
            </a:pPr>
            <a:endParaRPr lang="en-US" sz="1200" b="0" i="0" u="none" strike="noStrike" kern="1200" baseline="0" dirty="0" smtClean="0">
              <a:solidFill>
                <a:schemeClr val="tx1"/>
              </a:solidFill>
              <a:latin typeface="+mn-lt"/>
              <a:ea typeface="+mn-ea"/>
              <a:cs typeface="+mn-cs"/>
            </a:endParaRPr>
          </a:p>
          <a:p>
            <a:pPr defTabSz="967518">
              <a:defRPr/>
            </a:pPr>
            <a:r>
              <a:rPr lang="en-US" sz="1200" b="1" i="0" u="none" strike="noStrike" kern="1200" baseline="0" dirty="0" smtClean="0">
                <a:solidFill>
                  <a:schemeClr val="tx1"/>
                </a:solidFill>
                <a:latin typeface="+mn-lt"/>
                <a:ea typeface="+mn-ea"/>
                <a:cs typeface="+mn-cs"/>
              </a:rPr>
              <a:t>Recommendation 6: </a:t>
            </a:r>
            <a:r>
              <a:rPr lang="en-US" sz="1200" b="0" i="0" u="none" strike="noStrike" kern="1200" baseline="0" dirty="0" smtClean="0">
                <a:solidFill>
                  <a:schemeClr val="tx1"/>
                </a:solidFill>
                <a:latin typeface="+mn-lt"/>
                <a:ea typeface="+mn-ea"/>
                <a:cs typeface="+mn-cs"/>
              </a:rPr>
              <a:t>make a specific funding opportunity available to Indigenous Communities and organizations who serve Indigenous people for initiatives that address the urgent opioid crisis. The Commission recommends this be achieved through an open call for proposals for interventions that support a specific Indigenous Community or Indigenous people on a broader scale. The funding opportunity should be available for all Indigenous Communities (that is on and off Reserve or Settlement Communities). As appropriate, the Commission suggests that the Indigenous Opioids Advisory Sub-Committee Action Plan could act as a guide for the Community and organization proposals and response. </a:t>
            </a:r>
          </a:p>
          <a:p>
            <a:pPr defTabSz="967518">
              <a:defRPr/>
            </a:pPr>
            <a:r>
              <a:rPr lang="en-US" sz="1200" b="1" i="0" u="none" strike="noStrike" kern="1200" baseline="0" dirty="0" smtClean="0">
                <a:solidFill>
                  <a:schemeClr val="tx1"/>
                </a:solidFill>
                <a:latin typeface="+mn-lt"/>
                <a:ea typeface="+mn-ea"/>
                <a:cs typeface="+mn-cs"/>
              </a:rPr>
              <a:t>Recommendation 26</a:t>
            </a:r>
            <a:r>
              <a:rPr lang="en-US" sz="1200" b="0" i="0" u="none" strike="noStrike" kern="1200" baseline="0" dirty="0" smtClean="0">
                <a:solidFill>
                  <a:schemeClr val="tx1"/>
                </a:solidFill>
                <a:latin typeface="+mn-lt"/>
                <a:ea typeface="+mn-ea"/>
                <a:cs typeface="+mn-cs"/>
              </a:rPr>
              <a:t>: allocate additional funding to the Indigenous specific opioid response. These additional funds are recommended to be used to enhance the proposals for interventions supporting Indigenous Communities (as previously recommended by the Commission) as well as the provision of additional funding for provincial in-scope initiatives.  </a:t>
            </a:r>
            <a:endParaRPr lang="en-US" baseline="0" dirty="0" smtClean="0"/>
          </a:p>
          <a:p>
            <a:pPr defTabSz="967518">
              <a:defRPr/>
            </a:pPr>
            <a:endParaRPr lang="en-US" baseline="0" dirty="0" smtClean="0"/>
          </a:p>
          <a:p>
            <a:pPr defTabSz="967518">
              <a:defRPr/>
            </a:pPr>
            <a:r>
              <a:rPr lang="en-US" u="sng" baseline="0" dirty="0" smtClean="0"/>
              <a:t>Examples of awareness grants:</a:t>
            </a:r>
          </a:p>
          <a:p>
            <a:pPr defTabSz="967518">
              <a:defRPr/>
            </a:pPr>
            <a:r>
              <a:rPr lang="en-US" baseline="0" dirty="0" smtClean="0"/>
              <a:t>Blood Tribe Opioid Awareness Project: </a:t>
            </a:r>
            <a:r>
              <a:rPr lang="en-US" dirty="0" smtClean="0"/>
              <a:t>Creating a publication, videos, and billboards related to opioid use that is specific to the Blood Tribe and ongoing opioid crisis efforts</a:t>
            </a:r>
          </a:p>
          <a:p>
            <a:pPr defTabSz="967518">
              <a:defRPr/>
            </a:pPr>
            <a:r>
              <a:rPr lang="en-US" baseline="0" dirty="0" err="1" smtClean="0"/>
              <a:t>Sweetgrass</a:t>
            </a:r>
            <a:r>
              <a:rPr lang="en-US" baseline="0" dirty="0" smtClean="0"/>
              <a:t> Youth Alliance: </a:t>
            </a:r>
            <a:r>
              <a:rPr lang="en-US" dirty="0" smtClean="0"/>
              <a:t>messaging campaign, creating a publication, and holding community information sessions</a:t>
            </a:r>
          </a:p>
          <a:p>
            <a:pPr defTabSz="967518">
              <a:defRPr/>
            </a:pPr>
            <a:endParaRPr lang="en-US" baseline="0" dirty="0" smtClean="0"/>
          </a:p>
          <a:p>
            <a:pPr defTabSz="967518">
              <a:defRPr/>
            </a:pPr>
            <a:r>
              <a:rPr lang="en-US" baseline="0" dirty="0" smtClean="0"/>
              <a:t>-Community Based Needs Assessment- funding for awareness campaigns in communities</a:t>
            </a:r>
          </a:p>
          <a:p>
            <a:pPr defTabSz="967518">
              <a:defRPr/>
            </a:pPr>
            <a:endParaRPr lang="en-US" baseline="0" dirty="0" smtClean="0"/>
          </a:p>
          <a:p>
            <a:pPr defTabSz="967518">
              <a:defRPr/>
            </a:pPr>
            <a:r>
              <a:rPr lang="en-US" baseline="0" dirty="0" smtClean="0"/>
              <a:t>-expanded treatment options- </a:t>
            </a:r>
            <a:r>
              <a:rPr lang="en-US" baseline="0" dirty="0" err="1" smtClean="0"/>
              <a:t>suboxone</a:t>
            </a:r>
            <a:r>
              <a:rPr lang="en-US" baseline="0" dirty="0" smtClean="0"/>
              <a:t> in the ED, </a:t>
            </a:r>
            <a:r>
              <a:rPr lang="en-US" baseline="0" dirty="0" err="1" smtClean="0"/>
              <a:t>iOAT</a:t>
            </a:r>
            <a:r>
              <a:rPr lang="en-US" baseline="0" dirty="0" smtClean="0"/>
              <a:t>, rural ODP, increase in detox/</a:t>
            </a:r>
            <a:r>
              <a:rPr lang="en-US" baseline="0" dirty="0" err="1" smtClean="0"/>
              <a:t>tx</a:t>
            </a:r>
            <a:r>
              <a:rPr lang="en-US" baseline="0" dirty="0" smtClean="0"/>
              <a:t> beds</a:t>
            </a:r>
          </a:p>
          <a:p>
            <a:pPr defTabSz="967518">
              <a:defRPr/>
            </a:pPr>
            <a:endParaRPr lang="en-US" baseline="0" dirty="0" smtClean="0"/>
          </a:p>
          <a:p>
            <a:pPr defTabSz="967518">
              <a:defRPr/>
            </a:pPr>
            <a:r>
              <a:rPr lang="en-US" baseline="0" dirty="0" smtClean="0"/>
              <a:t>-enforcement- Good Samaritan OD act, pill-pressing legislation</a:t>
            </a:r>
          </a:p>
          <a:p>
            <a:endParaRPr lang="en-CA" dirty="0" smtClean="0"/>
          </a:p>
          <a:p>
            <a:endParaRPr lang="en-US" dirty="0"/>
          </a:p>
        </p:txBody>
      </p:sp>
      <p:sp>
        <p:nvSpPr>
          <p:cNvPr id="4" name="Header Placeholder 3"/>
          <p:cNvSpPr>
            <a:spLocks noGrp="1"/>
          </p:cNvSpPr>
          <p:nvPr>
            <p:ph type="hdr" sz="quarter" idx="10"/>
          </p:nvPr>
        </p:nvSpPr>
        <p:spPr/>
        <p:txBody>
          <a:bodyPr/>
          <a:lstStyle/>
          <a:p>
            <a:r>
              <a:rPr lang="en-US" smtClean="0"/>
              <a:t>Supervised consumption services</a:t>
            </a:r>
            <a:endParaRPr lang="en-US"/>
          </a:p>
        </p:txBody>
      </p:sp>
      <p:sp>
        <p:nvSpPr>
          <p:cNvPr id="5" name="Slide Number Placeholder 4"/>
          <p:cNvSpPr>
            <a:spLocks noGrp="1"/>
          </p:cNvSpPr>
          <p:nvPr>
            <p:ph type="sldNum" sz="quarter" idx="11"/>
          </p:nvPr>
        </p:nvSpPr>
        <p:spPr/>
        <p:txBody>
          <a:bodyPr/>
          <a:lstStyle/>
          <a:p>
            <a:fld id="{192689A3-82B4-494E-969B-74AB96299A93}" type="slidenum">
              <a:rPr lang="en-US" smtClean="0"/>
              <a:t>14</a:t>
            </a:fld>
            <a:endParaRPr lang="en-US"/>
          </a:p>
        </p:txBody>
      </p:sp>
    </p:spTree>
    <p:extLst>
      <p:ext uri="{BB962C8B-B14F-4D97-AF65-F5344CB8AC3E}">
        <p14:creationId xmlns:p14="http://schemas.microsoft.com/office/powerpoint/2010/main" val="1642196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2400" b="0" dirty="0" smtClean="0"/>
              <a:t>Looking at this list, think of the services you can</a:t>
            </a:r>
            <a:r>
              <a:rPr lang="en-US" sz="2400" b="0" baseline="0" dirty="0" smtClean="0"/>
              <a:t> refer your patients to when you know that they are impacted by substance use. Get to know the services and what your patient needs. </a:t>
            </a:r>
            <a:endParaRPr lang="en-US" sz="2400" b="0" dirty="0" smtClean="0"/>
          </a:p>
          <a:p>
            <a:pPr lvl="0"/>
            <a:endParaRPr lang="en-US" sz="2400" b="1" dirty="0" smtClean="0"/>
          </a:p>
          <a:p>
            <a:pPr lvl="0"/>
            <a:r>
              <a:rPr lang="en-US" sz="2400" b="1" dirty="0" smtClean="0"/>
              <a:t>CBNP Distribution</a:t>
            </a:r>
          </a:p>
          <a:p>
            <a:r>
              <a:rPr lang="en-US" sz="1200" u="sng" kern="1200" dirty="0" smtClean="0">
                <a:solidFill>
                  <a:schemeClr val="tx1"/>
                </a:solidFill>
                <a:effectLst/>
                <a:latin typeface="+mn-lt"/>
                <a:ea typeface="+mn-ea"/>
                <a:cs typeface="+mn-cs"/>
              </a:rPr>
              <a:t>Summary statistics</a:t>
            </a:r>
            <a:r>
              <a:rPr lang="en-US" sz="1200" b="1" u="sng"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rPr>
              <a:t>(as of November 30, 2018):</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1,789 : Number of providers</a:t>
            </a:r>
          </a:p>
          <a:p>
            <a:r>
              <a:rPr lang="en-US" sz="1200" kern="1200" dirty="0" smtClean="0">
                <a:solidFill>
                  <a:schemeClr val="tx1"/>
                </a:solidFill>
                <a:effectLst/>
                <a:latin typeface="+mn-lt"/>
                <a:ea typeface="+mn-ea"/>
                <a:cs typeface="+mn-cs"/>
              </a:rPr>
              <a:t>   121,293 : Number of kits distributed </a:t>
            </a:r>
          </a:p>
          <a:p>
            <a:r>
              <a:rPr lang="en-US" sz="1200" kern="1200" dirty="0" smtClean="0">
                <a:solidFill>
                  <a:schemeClr val="tx1"/>
                </a:solidFill>
                <a:effectLst/>
                <a:latin typeface="+mn-lt"/>
                <a:ea typeface="+mn-ea"/>
                <a:cs typeface="+mn-cs"/>
              </a:rPr>
              <a:t>7,240 : Number of reported reversals </a:t>
            </a:r>
          </a:p>
          <a:p>
            <a:endParaRPr lang="en-CA" dirty="0"/>
          </a:p>
        </p:txBody>
      </p:sp>
      <p:sp>
        <p:nvSpPr>
          <p:cNvPr id="4" name="Slide Number Placeholder 3"/>
          <p:cNvSpPr>
            <a:spLocks noGrp="1"/>
          </p:cNvSpPr>
          <p:nvPr>
            <p:ph type="sldNum" sz="quarter" idx="10"/>
          </p:nvPr>
        </p:nvSpPr>
        <p:spPr/>
        <p:txBody>
          <a:bodyPr/>
          <a:lstStyle/>
          <a:p>
            <a:fld id="{192689A3-82B4-494E-969B-74AB96299A93}" type="slidenum">
              <a:rPr lang="en-US" smtClean="0"/>
              <a:t>15</a:t>
            </a:fld>
            <a:endParaRPr lang="en-US"/>
          </a:p>
        </p:txBody>
      </p:sp>
    </p:spTree>
    <p:extLst>
      <p:ext uri="{BB962C8B-B14F-4D97-AF65-F5344CB8AC3E}">
        <p14:creationId xmlns:p14="http://schemas.microsoft.com/office/powerpoint/2010/main" val="17059004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2400" b="0" dirty="0" smtClean="0"/>
              <a:t>Mention ARCH program and examples of all these services</a:t>
            </a:r>
          </a:p>
          <a:p>
            <a:pPr lvl="0"/>
            <a:endParaRPr lang="en-US" sz="2400" b="1" dirty="0" smtClean="0"/>
          </a:p>
          <a:p>
            <a:endParaRPr lang="en-CA" dirty="0"/>
          </a:p>
        </p:txBody>
      </p:sp>
      <p:sp>
        <p:nvSpPr>
          <p:cNvPr id="4" name="Slide Number Placeholder 3"/>
          <p:cNvSpPr>
            <a:spLocks noGrp="1"/>
          </p:cNvSpPr>
          <p:nvPr>
            <p:ph type="sldNum" sz="quarter" idx="10"/>
          </p:nvPr>
        </p:nvSpPr>
        <p:spPr/>
        <p:txBody>
          <a:bodyPr/>
          <a:lstStyle/>
          <a:p>
            <a:fld id="{192689A3-82B4-494E-969B-74AB96299A93}" type="slidenum">
              <a:rPr lang="en-US" smtClean="0"/>
              <a:t>16</a:t>
            </a:fld>
            <a:endParaRPr lang="en-US"/>
          </a:p>
        </p:txBody>
      </p:sp>
    </p:spTree>
    <p:extLst>
      <p:ext uri="{BB962C8B-B14F-4D97-AF65-F5344CB8AC3E}">
        <p14:creationId xmlns:p14="http://schemas.microsoft.com/office/powerpoint/2010/main" val="12382256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Moral distress: </a:t>
            </a:r>
            <a:r>
              <a:rPr lang="en-US" sz="1200" b="0" i="0" kern="1200" dirty="0" smtClean="0">
                <a:solidFill>
                  <a:schemeClr val="tx1"/>
                </a:solidFill>
                <a:effectLst/>
                <a:latin typeface="+mn-lt"/>
                <a:ea typeface="+mn-ea"/>
                <a:cs typeface="+mn-cs"/>
              </a:rPr>
              <a:t>when one knows the right thing to do, but institutional constraints make it nearly impossible to pursue the right course of action.</a:t>
            </a:r>
            <a:endParaRPr lang="en-US" dirty="0" smtClean="0"/>
          </a:p>
          <a:p>
            <a:endParaRPr lang="en-US" dirty="0" smtClean="0"/>
          </a:p>
          <a:p>
            <a:r>
              <a:rPr lang="en-US" dirty="0" smtClean="0"/>
              <a:t>For communities:</a:t>
            </a:r>
          </a:p>
          <a:p>
            <a:r>
              <a:rPr lang="en-US" dirty="0" smtClean="0"/>
              <a:t>Stigmas, myths and misconceptions</a:t>
            </a:r>
          </a:p>
          <a:p>
            <a:r>
              <a:rPr lang="en-US" dirty="0" smtClean="0"/>
              <a:t>Drugs and behaviours</a:t>
            </a:r>
          </a:p>
          <a:p>
            <a:r>
              <a:rPr lang="en-US" dirty="0" smtClean="0"/>
              <a:t>Politics</a:t>
            </a:r>
          </a:p>
          <a:p>
            <a:r>
              <a:rPr lang="en-US" dirty="0" smtClean="0"/>
              <a:t>Lack of support</a:t>
            </a:r>
          </a:p>
          <a:p>
            <a:r>
              <a:rPr lang="en-US" dirty="0" smtClean="0"/>
              <a:t>Lack of </a:t>
            </a:r>
            <a:r>
              <a:rPr lang="en-US" baseline="0" dirty="0" smtClean="0"/>
              <a:t> trust</a:t>
            </a:r>
          </a:p>
          <a:p>
            <a:r>
              <a:rPr lang="en-US" baseline="0" dirty="0" smtClean="0"/>
              <a:t>Lack of funds</a:t>
            </a:r>
          </a:p>
          <a:p>
            <a:endParaRPr lang="en-US" baseline="0" dirty="0" smtClean="0"/>
          </a:p>
          <a:p>
            <a:r>
              <a:rPr lang="en-US" baseline="0" dirty="0" smtClean="0"/>
              <a:t>For individuals:</a:t>
            </a:r>
          </a:p>
          <a:p>
            <a:r>
              <a:rPr lang="en-US" baseline="0" dirty="0" smtClean="0"/>
              <a:t>Negative attitudes, prejudice, homophobia, racism, sexism</a:t>
            </a:r>
          </a:p>
          <a:p>
            <a:r>
              <a:rPr lang="en-US" baseline="0" dirty="0" smtClean="0"/>
              <a:t>Being judgmental towards target population</a:t>
            </a:r>
          </a:p>
          <a:p>
            <a:r>
              <a:rPr lang="en-US" baseline="0" dirty="0" smtClean="0"/>
              <a:t>Lack of respect for individual choices, fear of change</a:t>
            </a:r>
          </a:p>
          <a:p>
            <a:r>
              <a:rPr lang="en-US" baseline="0" dirty="0" smtClean="0"/>
              <a:t>Health condition</a:t>
            </a:r>
          </a:p>
          <a:p>
            <a:endParaRPr lang="en-US" baseline="0" dirty="0" smtClean="0"/>
          </a:p>
          <a:p>
            <a:r>
              <a:rPr lang="en-CA" dirty="0" smtClean="0"/>
              <a:t>http://www.bccdc.ca/resource-gallery/Documents/Educational%20Materials/Epid/Other/CompleteHRTRAININGMANUALJanuary282011.pdf </a:t>
            </a:r>
          </a:p>
          <a:p>
            <a:r>
              <a:rPr lang="en-US" dirty="0" smtClean="0"/>
              <a:t>Page 21</a:t>
            </a:r>
          </a:p>
          <a:p>
            <a:endParaRPr lang="en-CA" dirty="0"/>
          </a:p>
        </p:txBody>
      </p:sp>
      <p:sp>
        <p:nvSpPr>
          <p:cNvPr id="4" name="Slide Number Placeholder 3"/>
          <p:cNvSpPr>
            <a:spLocks noGrp="1"/>
          </p:cNvSpPr>
          <p:nvPr>
            <p:ph type="sldNum" sz="quarter" idx="10"/>
          </p:nvPr>
        </p:nvSpPr>
        <p:spPr/>
        <p:txBody>
          <a:bodyPr/>
          <a:lstStyle/>
          <a:p>
            <a:fld id="{192689A3-82B4-494E-969B-74AB96299A93}" type="slidenum">
              <a:rPr lang="en-US" smtClean="0"/>
              <a:t>17</a:t>
            </a:fld>
            <a:endParaRPr lang="en-US"/>
          </a:p>
        </p:txBody>
      </p:sp>
    </p:spTree>
    <p:extLst>
      <p:ext uri="{BB962C8B-B14F-4D97-AF65-F5344CB8AC3E}">
        <p14:creationId xmlns:p14="http://schemas.microsoft.com/office/powerpoint/2010/main" val="7297018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widely-cited conception of harm reduction distinguishes harm and benefits at different levels - individual, community and societal - and of different types - health, social and economic (</a:t>
            </a:r>
            <a:r>
              <a:rPr lang="en-US" dirty="0" err="1" smtClean="0"/>
              <a:t>Newcombe</a:t>
            </a:r>
            <a:r>
              <a:rPr lang="en-US" dirty="0" smtClean="0"/>
              <a:t> 1992). These distinctions give a good indication of the breadth of focus and concern within harm reduction.</a:t>
            </a:r>
          </a:p>
          <a:p>
            <a:r>
              <a:rPr lang="en-US" dirty="0" smtClean="0"/>
              <a:t>Source: https://www.hri.global/files/2010/05/31/HIVTop50Documents11.pdf</a:t>
            </a:r>
          </a:p>
          <a:p>
            <a:endParaRPr lang="en-US" dirty="0" smtClean="0"/>
          </a:p>
          <a:p>
            <a:r>
              <a:rPr lang="en-US" b="0" dirty="0" smtClean="0"/>
              <a:t>Health: physical &amp; mental functioning</a:t>
            </a:r>
          </a:p>
          <a:p>
            <a:r>
              <a:rPr lang="en-US" b="0" dirty="0" smtClean="0"/>
              <a:t>Social: order/disorder; inclusion/exclusion</a:t>
            </a:r>
          </a:p>
          <a:p>
            <a:r>
              <a:rPr lang="en-US" b="0" dirty="0" smtClean="0"/>
              <a:t>Economic: financial costs &amp; gains</a:t>
            </a:r>
          </a:p>
          <a:p>
            <a:endParaRPr lang="en-US" b="0" dirty="0" smtClean="0"/>
          </a:p>
          <a:p>
            <a:r>
              <a:rPr lang="en-US" u="sng" dirty="0"/>
              <a:t>Individual benefits (for the substance user): </a:t>
            </a:r>
            <a:r>
              <a:rPr lang="en-US" dirty="0"/>
              <a:t>	</a:t>
            </a:r>
          </a:p>
          <a:p>
            <a:pPr marL="174708" indent="-174708">
              <a:buFont typeface="Arial" panose="020B0604020202020204" pitchFamily="34" charset="0"/>
              <a:buChar char="•"/>
            </a:pPr>
            <a:r>
              <a:rPr lang="en-US" dirty="0"/>
              <a:t>HIV/Hepatitis C Prevention through decreased sharing of equipment</a:t>
            </a:r>
          </a:p>
          <a:p>
            <a:pPr marL="174708" indent="-174708">
              <a:buFont typeface="Arial" panose="020B0604020202020204" pitchFamily="34" charset="0"/>
              <a:buChar char="•"/>
            </a:pPr>
            <a:r>
              <a:rPr lang="en-US" dirty="0"/>
              <a:t>Decreased Emergency Visits </a:t>
            </a:r>
          </a:p>
          <a:p>
            <a:pPr marL="174708" indent="-174708">
              <a:buFont typeface="Arial" panose="020B0604020202020204" pitchFamily="34" charset="0"/>
              <a:buChar char="•"/>
            </a:pPr>
            <a:r>
              <a:rPr lang="en-US" dirty="0"/>
              <a:t>Decreased overdose deaths and </a:t>
            </a:r>
          </a:p>
          <a:p>
            <a:pPr marL="174708" indent="-174708">
              <a:buFont typeface="Arial" panose="020B0604020202020204" pitchFamily="34" charset="0"/>
              <a:buChar char="•"/>
            </a:pPr>
            <a:r>
              <a:rPr lang="en-US" dirty="0"/>
              <a:t>Connection and referrals to health and social services + treatment programs</a:t>
            </a:r>
          </a:p>
          <a:p>
            <a:pPr marL="174708" indent="-174708">
              <a:buFont typeface="Arial" panose="020B0604020202020204" pitchFamily="34" charset="0"/>
              <a:buChar char="•"/>
            </a:pPr>
            <a:r>
              <a:rPr lang="en-US" dirty="0"/>
              <a:t>Empowerment and Capacity Building (feel more in control)</a:t>
            </a:r>
          </a:p>
          <a:p>
            <a:pPr marL="174708" indent="-174708">
              <a:buFont typeface="Arial" panose="020B0604020202020204" pitchFamily="34" charset="0"/>
              <a:buChar char="•"/>
            </a:pPr>
            <a:r>
              <a:rPr lang="en-US" dirty="0"/>
              <a:t>Restored dignity and self-esteem</a:t>
            </a:r>
          </a:p>
          <a:p>
            <a:pPr marL="174708" indent="-174708">
              <a:buFont typeface="Arial" panose="020B0604020202020204" pitchFamily="34" charset="0"/>
              <a:buChar char="•"/>
            </a:pPr>
            <a:r>
              <a:rPr lang="en-US" dirty="0"/>
              <a:t>Reduced levels of violence (able to use without feeling rushed, or threats of violence)</a:t>
            </a:r>
          </a:p>
          <a:p>
            <a:pPr marL="174708" indent="-174708">
              <a:buFont typeface="Arial" panose="020B0604020202020204" pitchFamily="34" charset="0"/>
              <a:buChar char="•"/>
            </a:pPr>
            <a:r>
              <a:rPr lang="en-US" dirty="0"/>
              <a:t>Improved sexual health practices</a:t>
            </a:r>
          </a:p>
          <a:p>
            <a:pPr marL="174708" indent="-174708">
              <a:buFont typeface="Arial" panose="020B0604020202020204" pitchFamily="34" charset="0"/>
              <a:buChar char="•"/>
            </a:pPr>
            <a:endParaRPr lang="en-US" dirty="0"/>
          </a:p>
          <a:p>
            <a:pPr marL="174708" indent="-174708" defTabSz="931774">
              <a:buFont typeface="Arial" panose="020B0604020202020204" pitchFamily="34" charset="0"/>
              <a:buChar char="•"/>
              <a:defRPr/>
            </a:pPr>
            <a:r>
              <a:rPr lang="en-US" dirty="0"/>
              <a:t>Harm reduction services such as needle exchange programs often indirectly result in facilitating access to medical and social services (BC Ministry of Health, 2005). One example of this benefit would be: bacterial infections acquired through non-sterile injection techniques can often result in lengthy and expensive hospital admission; however, with early access to primary health care services a wound can be identified and treated before worsening (Kerr &amp; Wood, 2007). </a:t>
            </a:r>
            <a:endParaRPr lang="en-CA" dirty="0"/>
          </a:p>
          <a:p>
            <a:endParaRPr lang="en-US" dirty="0"/>
          </a:p>
          <a:p>
            <a:r>
              <a:rPr lang="en-US" u="sng" dirty="0"/>
              <a:t>Community: family, friends, colleagues etc.</a:t>
            </a:r>
          </a:p>
          <a:p>
            <a:pPr marL="174708" indent="-174708">
              <a:buFont typeface="Arial" panose="020B0604020202020204" pitchFamily="34" charset="0"/>
              <a:buChar char="•"/>
            </a:pPr>
            <a:r>
              <a:rPr lang="en-US" dirty="0"/>
              <a:t>Safer communities and neighborhoods</a:t>
            </a:r>
          </a:p>
          <a:p>
            <a:pPr marL="174708" indent="-174708">
              <a:buFont typeface="Arial" panose="020B0604020202020204" pitchFamily="34" charset="0"/>
              <a:buChar char="•"/>
            </a:pPr>
            <a:r>
              <a:rPr lang="en-US" dirty="0"/>
              <a:t>Better understanding of substance use disorders within communities (reduces ‘not in my backyard’)</a:t>
            </a:r>
          </a:p>
          <a:p>
            <a:pPr marL="174708" indent="-174708">
              <a:buFont typeface="Arial" panose="020B0604020202020204" pitchFamily="34" charset="0"/>
              <a:buChar char="•"/>
            </a:pPr>
            <a:r>
              <a:rPr lang="en-US" dirty="0"/>
              <a:t>Restores family and friend connections (no longer sending the message to ‘cut people off and let them hit rock bottom’)</a:t>
            </a:r>
          </a:p>
          <a:p>
            <a:pPr marL="174708" indent="-174708">
              <a:buFont typeface="Arial" panose="020B0604020202020204" pitchFamily="34" charset="0"/>
              <a:buChar char="•"/>
            </a:pPr>
            <a:r>
              <a:rPr lang="en-US" dirty="0" smtClean="0"/>
              <a:t>PWUS are </a:t>
            </a:r>
            <a:r>
              <a:rPr lang="en-US" dirty="0"/>
              <a:t>encouraged to reintegrate into the community; community feels empowered to welcome them- no longer feel excluded therefore more likely to seek further services</a:t>
            </a:r>
          </a:p>
          <a:p>
            <a:pPr marL="174708" indent="-174708">
              <a:buFont typeface="Arial" panose="020B0604020202020204" pitchFamily="34" charset="0"/>
              <a:buChar char="•"/>
            </a:pPr>
            <a:r>
              <a:rPr lang="en-US" dirty="0"/>
              <a:t>Family and friends feel more supported and less isolated- less stigmatization of those associated with substance users</a:t>
            </a:r>
          </a:p>
          <a:p>
            <a:pPr marL="174708" indent="-174708">
              <a:buFont typeface="Arial" panose="020B0604020202020204" pitchFamily="34" charset="0"/>
              <a:buChar char="•"/>
            </a:pPr>
            <a:endParaRPr lang="en-US" dirty="0"/>
          </a:p>
          <a:p>
            <a:r>
              <a:rPr lang="en-US" u="sng" dirty="0"/>
              <a:t>Societal: organizations, institutions </a:t>
            </a:r>
          </a:p>
          <a:p>
            <a:pPr marL="174708" indent="-174708" defTabSz="931774">
              <a:buFont typeface="Arial" panose="020B0604020202020204" pitchFamily="34" charset="0"/>
              <a:buChar char="•"/>
              <a:defRPr/>
            </a:pPr>
            <a:r>
              <a:rPr lang="en-US" dirty="0"/>
              <a:t>Safer environments-  </a:t>
            </a:r>
            <a:r>
              <a:rPr lang="en-US" dirty="0" smtClean="0"/>
              <a:t>Reductions </a:t>
            </a:r>
            <a:r>
              <a:rPr lang="en-US" dirty="0"/>
              <a:t>in the number of people injecting in public, publicly discarded syringes, and injection-related litter.</a:t>
            </a:r>
            <a:endParaRPr lang="en-CA" dirty="0"/>
          </a:p>
          <a:p>
            <a:pPr marL="174708" indent="-174708">
              <a:buFont typeface="Arial" panose="020B0604020202020204" pitchFamily="34" charset="0"/>
              <a:buChar char="•"/>
            </a:pPr>
            <a:r>
              <a:rPr lang="en-US" dirty="0"/>
              <a:t>Decreased costs to justice system. </a:t>
            </a:r>
          </a:p>
          <a:p>
            <a:pPr marL="174708" indent="-174708">
              <a:buFont typeface="Arial" panose="020B0604020202020204" pitchFamily="34" charset="0"/>
              <a:buChar char="•"/>
            </a:pPr>
            <a:r>
              <a:rPr lang="en-US" dirty="0"/>
              <a:t>Lower healthcare costs (improved usage of primary healthcare services).</a:t>
            </a:r>
          </a:p>
          <a:p>
            <a:pPr marL="174708" indent="-174708">
              <a:buFont typeface="Arial" panose="020B0604020202020204" pitchFamily="34" charset="0"/>
              <a:buChar char="•"/>
            </a:pPr>
            <a:r>
              <a:rPr lang="en-US" dirty="0"/>
              <a:t>Improved population health outcomes  (decreased rates of </a:t>
            </a:r>
            <a:r>
              <a:rPr lang="en-US" dirty="0" smtClean="0"/>
              <a:t>blood-borne </a:t>
            </a:r>
            <a:r>
              <a:rPr lang="en-US" dirty="0"/>
              <a:t>infections, decreased mortality and morbidity rates). </a:t>
            </a:r>
          </a:p>
          <a:p>
            <a:pPr marL="174708" indent="-174708">
              <a:buFont typeface="Arial" panose="020B0604020202020204" pitchFamily="34" charset="0"/>
              <a:buChar char="•"/>
            </a:pPr>
            <a:r>
              <a:rPr lang="en-US" dirty="0"/>
              <a:t>Decreased stigma and discrimination</a:t>
            </a:r>
          </a:p>
          <a:p>
            <a:pPr marL="174708" indent="-174708">
              <a:buFont typeface="Arial" panose="020B0604020202020204" pitchFamily="34" charset="0"/>
              <a:buChar char="•"/>
            </a:pPr>
            <a:r>
              <a:rPr lang="en-US" dirty="0"/>
              <a:t>Decreased crime rates (people are able to engage in employment)</a:t>
            </a:r>
          </a:p>
          <a:p>
            <a:pPr marL="1106481" lvl="2" indent="-174708">
              <a:buFont typeface="Arial" panose="020B0604020202020204" pitchFamily="34" charset="0"/>
              <a:buChar char="•"/>
            </a:pPr>
            <a:endParaRPr lang="en-US" dirty="0"/>
          </a:p>
          <a:p>
            <a:endParaRPr lang="en-US" dirty="0" smtClean="0"/>
          </a:p>
          <a:p>
            <a:r>
              <a:rPr lang="en-US" dirty="0" smtClean="0"/>
              <a:t>https://www.hri.global/files/2010/08/31/24.pdf</a:t>
            </a:r>
          </a:p>
          <a:p>
            <a:endParaRPr lang="en-US" dirty="0" smtClean="0"/>
          </a:p>
          <a:p>
            <a:pPr defTabSz="931774">
              <a:defRPr/>
            </a:pPr>
            <a:endParaRPr lang="en-US" dirty="0"/>
          </a:p>
          <a:p>
            <a:endParaRPr lang="en-US" dirty="0"/>
          </a:p>
        </p:txBody>
      </p:sp>
      <p:sp>
        <p:nvSpPr>
          <p:cNvPr id="4" name="Slide Number Placeholder 3"/>
          <p:cNvSpPr>
            <a:spLocks noGrp="1"/>
          </p:cNvSpPr>
          <p:nvPr>
            <p:ph type="sldNum" sz="quarter" idx="10"/>
          </p:nvPr>
        </p:nvSpPr>
        <p:spPr/>
        <p:txBody>
          <a:bodyPr/>
          <a:lstStyle/>
          <a:p>
            <a:fld id="{192689A3-82B4-494E-969B-74AB96299A93}" type="slidenum">
              <a:rPr lang="en-US" smtClean="0"/>
              <a:t>18</a:t>
            </a:fld>
            <a:endParaRPr lang="en-US"/>
          </a:p>
        </p:txBody>
      </p:sp>
    </p:spTree>
    <p:extLst>
      <p:ext uri="{BB962C8B-B14F-4D97-AF65-F5344CB8AC3E}">
        <p14:creationId xmlns:p14="http://schemas.microsoft.com/office/powerpoint/2010/main" val="15819226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Trauma-informed care parallels harm reduction as it focuses on promoting safety, trustworthiness and transparency, peer support, collaboration, empowerment, choice, and recognizes the client’s personal history.</a:t>
            </a:r>
          </a:p>
          <a:p>
            <a:pPr lvl="0"/>
            <a:r>
              <a:rPr lang="en-US" b="0" dirty="0" smtClean="0"/>
              <a:t>HR is about </a:t>
            </a:r>
            <a:r>
              <a:rPr lang="en-US" b="0" baseline="0" dirty="0" smtClean="0">
                <a:sym typeface="Wingdings" panose="05000000000000000000" pitchFamily="2" charset="2"/>
              </a:rPr>
              <a:t>PATIENCE and a timely approach.</a:t>
            </a:r>
          </a:p>
          <a:p>
            <a:pPr marL="171450" indent="-171450">
              <a:buFont typeface="Arial" panose="020B0604020202020204" pitchFamily="34" charset="0"/>
              <a:buChar char="•"/>
            </a:pPr>
            <a:r>
              <a:rPr lang="en-CA" altLang="en-US" sz="1200" dirty="0" smtClean="0"/>
              <a:t>Be non-judgemental and self-aware</a:t>
            </a:r>
          </a:p>
          <a:p>
            <a:pPr marL="171450" indent="-171450">
              <a:buFont typeface="Arial" panose="020B0604020202020204" pitchFamily="34" charset="0"/>
              <a:buChar char="•"/>
            </a:pPr>
            <a:r>
              <a:rPr lang="en-CA" altLang="en-US" sz="1200" dirty="0" smtClean="0"/>
              <a:t>Be patient with yourself and clients</a:t>
            </a:r>
          </a:p>
          <a:p>
            <a:pPr marL="171450" indent="-171450">
              <a:buFont typeface="Arial" panose="020B0604020202020204" pitchFamily="34" charset="0"/>
              <a:buChar char="•"/>
            </a:pPr>
            <a:r>
              <a:rPr lang="en-CA" altLang="en-US" sz="1200" dirty="0" smtClean="0"/>
              <a:t>Be realistic in your expectations</a:t>
            </a:r>
          </a:p>
          <a:p>
            <a:pPr marL="171450" indent="-171450">
              <a:buFont typeface="Arial" panose="020B0604020202020204" pitchFamily="34" charset="0"/>
              <a:buChar char="•"/>
            </a:pPr>
            <a:r>
              <a:rPr lang="en-CA" altLang="en-US" sz="1200" dirty="0" smtClean="0"/>
              <a:t>Listen well – actively and empathetically</a:t>
            </a:r>
          </a:p>
          <a:p>
            <a:pPr marL="171450" indent="-171450">
              <a:buFont typeface="Arial" panose="020B0604020202020204" pitchFamily="34" charset="0"/>
              <a:buChar char="•"/>
            </a:pPr>
            <a:r>
              <a:rPr lang="en-CA" altLang="en-US" sz="1200" dirty="0" smtClean="0"/>
              <a:t>Create an opportunity for the client to think of themselves as part of a community</a:t>
            </a:r>
          </a:p>
          <a:p>
            <a:pPr marL="171450" indent="-171450">
              <a:buFont typeface="Arial" panose="020B0604020202020204" pitchFamily="34" charset="0"/>
              <a:buChar char="•"/>
            </a:pPr>
            <a:r>
              <a:rPr lang="en-CA" altLang="en-US" sz="1200" dirty="0" smtClean="0"/>
              <a:t>Focus and build on any positive changes and strengths</a:t>
            </a:r>
          </a:p>
          <a:p>
            <a:pPr marL="171450" indent="-171450">
              <a:buFont typeface="Arial" panose="020B0604020202020204" pitchFamily="34" charset="0"/>
              <a:buChar char="•"/>
            </a:pPr>
            <a:r>
              <a:rPr lang="en-CA" altLang="en-US" sz="1200" dirty="0" smtClean="0"/>
              <a:t>Person-first language (Broyles et. al, 2014) and trauma and violence informed care</a:t>
            </a:r>
          </a:p>
          <a:p>
            <a:pPr marL="171450" indent="-171450">
              <a:buFont typeface="Arial" panose="020B0604020202020204" pitchFamily="34" charset="0"/>
              <a:buChar char="•"/>
            </a:pPr>
            <a:r>
              <a:rPr lang="en-CA" altLang="en-US" sz="1200" dirty="0" smtClean="0"/>
              <a:t>Remember: you are witnessing their important events and struggles. Take care of yourself. </a:t>
            </a:r>
            <a:endParaRPr lang="en-US" b="1" baseline="0" dirty="0" smtClean="0"/>
          </a:p>
          <a:p>
            <a:pPr marL="171450" lvl="0" indent="-171450">
              <a:buFont typeface="Arial" panose="020B0604020202020204" pitchFamily="34" charset="0"/>
              <a:buChar char="•"/>
            </a:pPr>
            <a:r>
              <a:rPr lang="en-US" b="0" dirty="0" smtClean="0"/>
              <a:t>Communicate effectively and listen actively, being open and honest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smtClean="0"/>
              <a:t>Build rapport and trust with clients and the community</a:t>
            </a:r>
          </a:p>
          <a:p>
            <a:pPr marL="171450" lvl="0" indent="-171450">
              <a:buFont typeface="Arial" panose="020B0604020202020204" pitchFamily="34" charset="0"/>
              <a:buChar char="•"/>
            </a:pPr>
            <a:r>
              <a:rPr lang="en-US" b="0" dirty="0" smtClean="0"/>
              <a:t>Use trauma-informed care or</a:t>
            </a:r>
            <a:r>
              <a:rPr lang="en-US" b="0" baseline="0" dirty="0" smtClean="0"/>
              <a:t> </a:t>
            </a:r>
            <a:r>
              <a:rPr lang="en-US" b="0" dirty="0" smtClean="0"/>
              <a:t>practices, which are founded on the goal to preserve a sense of safety, dignity and respect </a:t>
            </a:r>
            <a:endParaRPr lang="en-CA" sz="800" b="0" dirty="0" smtClean="0"/>
          </a:p>
          <a:p>
            <a:pPr marL="171450" lvl="0" indent="-171450">
              <a:buFont typeface="Arial" panose="020B0604020202020204" pitchFamily="34" charset="0"/>
              <a:buChar char="•"/>
            </a:pPr>
            <a:r>
              <a:rPr lang="en-US" b="0" dirty="0" smtClean="0"/>
              <a:t>Build awareness and provide education about prevention, care, and social services for STBBIs, substance use, and homelessness</a:t>
            </a:r>
            <a:endParaRPr lang="en-CA" b="0" dirty="0" smtClean="0"/>
          </a:p>
          <a:p>
            <a:pPr marL="171450" lvl="0" indent="-171450">
              <a:buFont typeface="Arial" panose="020B0604020202020204" pitchFamily="34" charset="0"/>
              <a:buChar char="•"/>
            </a:pPr>
            <a:r>
              <a:rPr lang="en-US" b="0" dirty="0" smtClean="0"/>
              <a:t>Ask for feedback</a:t>
            </a:r>
            <a:endParaRPr lang="en-US" b="0" baseline="0" dirty="0" smtClean="0"/>
          </a:p>
          <a:p>
            <a:pPr marL="171450" indent="-171450">
              <a:lnSpc>
                <a:spcPct val="80000"/>
              </a:lnSpc>
              <a:buFont typeface="Arial" panose="020B0604020202020204" pitchFamily="34" charset="0"/>
              <a:buChar char="•"/>
            </a:pPr>
            <a:r>
              <a:rPr lang="en-US" dirty="0" smtClean="0"/>
              <a:t>Practicing reflectively and neutrally—free</a:t>
            </a:r>
            <a:r>
              <a:rPr lang="en-US" baseline="0" dirty="0" smtClean="0"/>
              <a:t> of judgment</a:t>
            </a:r>
            <a:endParaRPr lang="en-US" dirty="0" smtClean="0"/>
          </a:p>
          <a:p>
            <a:pPr marL="174708" indent="-174708">
              <a:buFont typeface="Arial" panose="020B0604020202020204" pitchFamily="34" charset="0"/>
              <a:buChar char="•"/>
            </a:pPr>
            <a:r>
              <a:rPr lang="en-US" dirty="0" smtClean="0"/>
              <a:t>Focusing and building on any positive changes and strengths i.e.,</a:t>
            </a:r>
            <a:r>
              <a:rPr lang="en-US" baseline="0" dirty="0" smtClean="0"/>
              <a:t> process vs. outcome (e.g., if treatment to achieve sobriety is someone’s goal, recognizing that the process of setting this goal and moving through the steps of getting to treatment like queuing for detox (which has limited space), remaining in detox for x days, identifying a program that they are interested in getting into are all achievements regardless of whether the outcome of sobriety is attained)</a:t>
            </a:r>
          </a:p>
        </p:txBody>
      </p:sp>
      <p:sp>
        <p:nvSpPr>
          <p:cNvPr id="4" name="Slide Number Placeholder 3"/>
          <p:cNvSpPr>
            <a:spLocks noGrp="1"/>
          </p:cNvSpPr>
          <p:nvPr>
            <p:ph type="sldNum" sz="quarter" idx="10"/>
          </p:nvPr>
        </p:nvSpPr>
        <p:spPr/>
        <p:txBody>
          <a:bodyPr/>
          <a:lstStyle/>
          <a:p>
            <a:fld id="{192689A3-82B4-494E-969B-74AB96299A93}" type="slidenum">
              <a:rPr lang="en-US" smtClean="0"/>
              <a:t>19</a:t>
            </a:fld>
            <a:endParaRPr lang="en-US"/>
          </a:p>
        </p:txBody>
      </p:sp>
    </p:spTree>
    <p:extLst>
      <p:ext uri="{BB962C8B-B14F-4D97-AF65-F5344CB8AC3E}">
        <p14:creationId xmlns:p14="http://schemas.microsoft.com/office/powerpoint/2010/main" val="36944119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the face of pain, distress and trauma, substance use is one way people cope.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Trauma is an experience that overwhelms a person’s capacity to cope and interferes with sense of safety, self-efficacy, and ability to regulate emotions and navigate relationships. Some examples of trauma may be adverse childhood experiences of abuse, neglect, loss, or natural disasters, violence, war, and internalized stigma and hate.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Adverse Childhood Experiences (ACE) study is one of the largest investigations conducted to assess associations between childhood trauma and later-life health (CDCP, 2012) Researchers found that compulsive use of nicotine, alcohol, and injected street drugs increases proportionally in a way that parallels the intensity of adverse life experiences during childhood (</a:t>
            </a:r>
            <a:r>
              <a:rPr lang="en-US" sz="1200" kern="1200" dirty="0" err="1" smtClean="0">
                <a:solidFill>
                  <a:schemeClr val="tx1"/>
                </a:solidFill>
                <a:effectLst/>
                <a:latin typeface="+mn-lt"/>
                <a:ea typeface="+mn-ea"/>
                <a:cs typeface="+mn-cs"/>
              </a:rPr>
              <a:t>Felitti</a:t>
            </a:r>
            <a:r>
              <a:rPr lang="en-US" sz="1200" kern="1200" dirty="0" smtClean="0">
                <a:solidFill>
                  <a:schemeClr val="tx1"/>
                </a:solidFill>
                <a:effectLst/>
                <a:latin typeface="+mn-lt"/>
                <a:ea typeface="+mn-ea"/>
                <a:cs typeface="+mn-cs"/>
              </a:rPr>
              <a:t>, 2004).  </a:t>
            </a:r>
          </a:p>
          <a:p>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pPr marL="0" marR="0" lvl="0" indent="0" algn="l" defTabSz="931774" rtl="0" eaLnBrk="1" fontAlgn="auto" latinLnBrk="0" hangingPunct="1">
              <a:lnSpc>
                <a:spcPct val="100000"/>
              </a:lnSpc>
              <a:spcBef>
                <a:spcPts val="0"/>
              </a:spcBef>
              <a:spcAft>
                <a:spcPts val="0"/>
              </a:spcAft>
              <a:buClrTx/>
              <a:buSzTx/>
              <a:buFontTx/>
              <a:buNone/>
              <a:tabLst/>
              <a:defRPr/>
            </a:pPr>
            <a:endParaRPr lang="en-US" sz="1200" baseline="0" dirty="0" smtClean="0"/>
          </a:p>
        </p:txBody>
      </p:sp>
      <p:sp>
        <p:nvSpPr>
          <p:cNvPr id="4" name="Slide Number Placeholder 3"/>
          <p:cNvSpPr>
            <a:spLocks noGrp="1"/>
          </p:cNvSpPr>
          <p:nvPr>
            <p:ph type="sldNum" sz="quarter" idx="10"/>
          </p:nvPr>
        </p:nvSpPr>
        <p:spPr/>
        <p:txBody>
          <a:bodyPr/>
          <a:lstStyle/>
          <a:p>
            <a:fld id="{192689A3-82B4-494E-969B-74AB96299A93}" type="slidenum">
              <a:rPr lang="en-US" smtClean="0"/>
              <a:t>20</a:t>
            </a:fld>
            <a:endParaRPr lang="en-US"/>
          </a:p>
        </p:txBody>
      </p:sp>
    </p:spTree>
    <p:extLst>
      <p:ext uri="{BB962C8B-B14F-4D97-AF65-F5344CB8AC3E}">
        <p14:creationId xmlns:p14="http://schemas.microsoft.com/office/powerpoint/2010/main" val="1013113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2689A3-82B4-494E-969B-74AB96299A93}" type="slidenum">
              <a:rPr lang="en-US" smtClean="0"/>
              <a:t>2</a:t>
            </a:fld>
            <a:endParaRPr lang="en-US"/>
          </a:p>
        </p:txBody>
      </p:sp>
    </p:spTree>
    <p:extLst>
      <p:ext uri="{BB962C8B-B14F-4D97-AF65-F5344CB8AC3E}">
        <p14:creationId xmlns:p14="http://schemas.microsoft.com/office/powerpoint/2010/main" val="32375089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Culturally safe care is complementary to harm reduction in that it fosters engagement and participation of people in shaping their care. This is done through active listening and acknowledgment of concerns and needs; transparency and openness about patient rights and what to expect in care; seeking opportunities to learn from patients (about their lives, needs, preferences and perspectives).</a:t>
            </a:r>
          </a:p>
          <a:p>
            <a:endParaRPr lang="en-US" baseline="0" dirty="0" smtClean="0"/>
          </a:p>
          <a:p>
            <a:r>
              <a:rPr lang="en-US" baseline="0" dirty="0" smtClean="0"/>
              <a:t>Culturally safe care also recognizes that lived experiences and history and politics have contributed to how people may view the world, and specifically substance use. It requires care providers to reflect on their own attitudes and beliefs about substance use and how drug policies may have shaped them. It builds on this awareness by promoting awareness about the environment of care for patients who use substances—ensuring that they are free of threat of criminalization; allow for privacy and timely discussions about substance use; ensuring appropriate management of pain rather than assumptions that people are drug-seeking; ensuring staff are trained in withdrawal management; providing access to harm reduction supplies; and providing opportunities for staff to learn about stigma and how to recognize their own stigma and reduce stigma.</a:t>
            </a:r>
          </a:p>
          <a:p>
            <a:pPr marL="0" indent="0">
              <a:buFontTx/>
              <a:buNone/>
            </a:pPr>
            <a:endParaRPr lang="en-US" baseline="0" dirty="0" smtClean="0"/>
          </a:p>
          <a:p>
            <a:r>
              <a:rPr lang="en-US" baseline="0" dirty="0" smtClean="0"/>
              <a:t>Culturally safe care recognizes that trauma, violence, layers of disadvantage and stigma affect people’s ability to engage with care providers. Some things care providers can do to support engagement, relationship and trust can include explaining actions and decisions with rationale in order to give patients control over their own health; being flexible, adaptable and extra supportive with options and decisions making; recognizing that anger, frustration, and hostile behaviour stems from life situations and are not personal attacks. Asking the patient if they feel safe can open the door to the patient’s perspectives.</a:t>
            </a:r>
          </a:p>
          <a:p>
            <a:endParaRPr lang="en-US" baseline="0" dirty="0" smtClean="0"/>
          </a:p>
          <a:p>
            <a:pPr marL="0" indent="0">
              <a:buFontTx/>
              <a:buNone/>
            </a:pPr>
            <a:r>
              <a:rPr lang="en-US" baseline="0" dirty="0" smtClean="0"/>
              <a:t>Education on trauma and violence informed care aligns with the practice of culturally safe care.</a:t>
            </a: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r>
              <a:rPr lang="en-US" baseline="0" dirty="0" smtClean="0"/>
              <a:t>Reference</a:t>
            </a:r>
          </a:p>
          <a:p>
            <a:r>
              <a:rPr lang="en-US" baseline="0" dirty="0" smtClean="0"/>
              <a:t>Pauly B, McCall J, Browne, AJ, Mollison, A. (2013). University of Victoria Centre for Addictions Research of BC. Bulletin # 11: Creating culturally safe care in hospital settings for people who use(d) illicit drugs. Retrieved from https://www.uvic.ca/research/centres/cisur/assets/docs/bulletin11-creating-culturally-safe-care.pdf</a:t>
            </a:r>
          </a:p>
          <a:p>
            <a:pPr lvl="1"/>
            <a:endParaRPr lang="en-US" baseline="0" dirty="0" smtClean="0"/>
          </a:p>
        </p:txBody>
      </p:sp>
      <p:sp>
        <p:nvSpPr>
          <p:cNvPr id="4" name="Slide Number Placeholder 3"/>
          <p:cNvSpPr>
            <a:spLocks noGrp="1"/>
          </p:cNvSpPr>
          <p:nvPr>
            <p:ph type="sldNum" sz="quarter" idx="10"/>
          </p:nvPr>
        </p:nvSpPr>
        <p:spPr/>
        <p:txBody>
          <a:bodyPr/>
          <a:lstStyle/>
          <a:p>
            <a:fld id="{192689A3-82B4-494E-969B-74AB96299A93}" type="slidenum">
              <a:rPr lang="en-US" smtClean="0"/>
              <a:t>21</a:t>
            </a:fld>
            <a:endParaRPr lang="en-US"/>
          </a:p>
        </p:txBody>
      </p:sp>
    </p:spTree>
    <p:extLst>
      <p:ext uri="{BB962C8B-B14F-4D97-AF65-F5344CB8AC3E}">
        <p14:creationId xmlns:p14="http://schemas.microsoft.com/office/powerpoint/2010/main" val="21850219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000" dirty="0" smtClean="0"/>
              <a:t>Stigma plays a role in preventing quality</a:t>
            </a:r>
            <a:r>
              <a:rPr lang="en-US" sz="1000" baseline="0" dirty="0" smtClean="0"/>
              <a:t> care delivery and creates a barrier for acceptance of harm reduction into practice. </a:t>
            </a:r>
            <a:r>
              <a:rPr lang="en-US" sz="1000" dirty="0" smtClean="0"/>
              <a:t>We as</a:t>
            </a:r>
            <a:r>
              <a:rPr lang="en-US" sz="1000" baseline="0" dirty="0" smtClean="0"/>
              <a:t> care providers may internalize stigma through pre-existing policies, experiences and the criminalization of people who use substances.  We may be challenged to acknowledge and address our own stigma. Sometimes it is not until we are in a situation that we have never been in before that our stigma or biases come out.</a:t>
            </a:r>
          </a:p>
          <a:p>
            <a:pPr lvl="0"/>
            <a:endParaRPr lang="en-US" sz="1000" baseline="0" dirty="0" smtClean="0"/>
          </a:p>
          <a:p>
            <a:pPr lvl="0"/>
            <a:r>
              <a:rPr lang="en-US" sz="1000" dirty="0" smtClean="0"/>
              <a:t>For people who use substances (PWUS), stigma is apparent in </a:t>
            </a:r>
          </a:p>
          <a:p>
            <a:pPr marL="342900" lvl="0" indent="-342900">
              <a:buFont typeface="Arial" panose="020B0604020202020204" pitchFamily="34" charset="0"/>
              <a:buChar char="•"/>
            </a:pPr>
            <a:r>
              <a:rPr lang="en-US" sz="1000" dirty="0" smtClean="0">
                <a:solidFill>
                  <a:srgbClr val="5C6670"/>
                </a:solidFill>
              </a:rPr>
              <a:t>Everyday conversation</a:t>
            </a:r>
          </a:p>
          <a:p>
            <a:pPr marL="342900" lvl="0" indent="-342900">
              <a:buFont typeface="Arial" panose="020B0604020202020204" pitchFamily="34" charset="0"/>
              <a:buChar char="•"/>
            </a:pPr>
            <a:r>
              <a:rPr lang="en-US" sz="1000" dirty="0" smtClean="0">
                <a:solidFill>
                  <a:srgbClr val="5C6670"/>
                </a:solidFill>
              </a:rPr>
              <a:t>Media imagery and publications</a:t>
            </a:r>
          </a:p>
          <a:p>
            <a:pPr marL="342900" lvl="0" indent="-342900">
              <a:buFont typeface="Arial" panose="020B0604020202020204" pitchFamily="34" charset="0"/>
              <a:buChar char="•"/>
            </a:pPr>
            <a:r>
              <a:rPr lang="en-US" sz="1000" dirty="0" smtClean="0">
                <a:solidFill>
                  <a:srgbClr val="5C6670"/>
                </a:solidFill>
              </a:rPr>
              <a:t>Interactions with service providers (e.g., health care, first responders, government)</a:t>
            </a:r>
          </a:p>
          <a:p>
            <a:pPr marL="342900" lvl="0" indent="-342900">
              <a:buFont typeface="Arial" panose="020B0604020202020204" pitchFamily="34" charset="0"/>
              <a:buChar char="•"/>
            </a:pPr>
            <a:r>
              <a:rPr lang="en-US" sz="1000" dirty="0" smtClean="0">
                <a:solidFill>
                  <a:srgbClr val="5C6670"/>
                </a:solidFill>
              </a:rPr>
              <a:t>Service structures that limit participation or involvement of PWUS (e.g., abstinence as inclusion/eligibility criteria)</a:t>
            </a:r>
          </a:p>
          <a:p>
            <a:pPr marL="342900" lvl="0" indent="-342900">
              <a:buFont typeface="Arial" panose="020B0604020202020204" pitchFamily="34" charset="0"/>
              <a:buChar char="•"/>
            </a:pPr>
            <a:r>
              <a:rPr lang="en-US" sz="1000" dirty="0" smtClean="0">
                <a:solidFill>
                  <a:srgbClr val="5C6670"/>
                </a:solidFill>
              </a:rPr>
              <a:t>Cultural beliefs</a:t>
            </a:r>
          </a:p>
          <a:p>
            <a:pPr marL="465887" lvl="1"/>
            <a:endParaRPr lang="en-CA" sz="1000" dirty="0" smtClean="0">
              <a:solidFill>
                <a:srgbClr val="5C6670"/>
              </a:solidFill>
            </a:endParaRPr>
          </a:p>
          <a:p>
            <a:pPr lvl="0"/>
            <a:r>
              <a:rPr lang="en-US" sz="1000" dirty="0" smtClean="0"/>
              <a:t>Affects how people feel about themselves and the way others see them. They internalize the stigma that is</a:t>
            </a:r>
            <a:r>
              <a:rPr lang="en-US" sz="1000" baseline="0" dirty="0" smtClean="0"/>
              <a:t> enacted towards them. This b</a:t>
            </a:r>
            <a:r>
              <a:rPr lang="en-US" sz="1000" dirty="0" smtClean="0"/>
              <a:t>rings out fear, anger, shame, rejection, hopelessness, grief, distress, isolation, and helplessness for PWUS and their families.</a:t>
            </a:r>
            <a:r>
              <a:rPr lang="en-CA" sz="1000" baseline="0" dirty="0" smtClean="0"/>
              <a:t> </a:t>
            </a:r>
            <a:r>
              <a:rPr lang="en-US" baseline="0" dirty="0" smtClean="0"/>
              <a:t>Often the messages they hear about themselves become their truth and prevent them from reaching out for help due to feeling unworthy of care and respect.</a:t>
            </a:r>
          </a:p>
          <a:p>
            <a:endParaRPr lang="en-US" sz="1000" dirty="0" smtClean="0"/>
          </a:p>
          <a:p>
            <a:endParaRPr lang="en-US" sz="1000" dirty="0" smtClean="0"/>
          </a:p>
          <a:p>
            <a:r>
              <a:rPr lang="en-US" sz="1000" dirty="0" smtClean="0"/>
              <a:t>Reference: https://www.canada.ca/en/health-canada/services/substance-abuse/prescription-drug-abuse/opioids/stigma.html </a:t>
            </a:r>
          </a:p>
          <a:p>
            <a:endParaRPr lang="en-CA" dirty="0"/>
          </a:p>
        </p:txBody>
      </p:sp>
      <p:sp>
        <p:nvSpPr>
          <p:cNvPr id="4" name="Slide Number Placeholder 3"/>
          <p:cNvSpPr>
            <a:spLocks noGrp="1"/>
          </p:cNvSpPr>
          <p:nvPr>
            <p:ph type="sldNum" sz="quarter" idx="10"/>
          </p:nvPr>
        </p:nvSpPr>
        <p:spPr/>
        <p:txBody>
          <a:bodyPr/>
          <a:lstStyle/>
          <a:p>
            <a:fld id="{192689A3-82B4-494E-969B-74AB96299A93}" type="slidenum">
              <a:rPr lang="en-US" smtClean="0"/>
              <a:t>22</a:t>
            </a:fld>
            <a:endParaRPr lang="en-US"/>
          </a:p>
        </p:txBody>
      </p:sp>
    </p:spTree>
    <p:extLst>
      <p:ext uri="{BB962C8B-B14F-4D97-AF65-F5344CB8AC3E}">
        <p14:creationId xmlns:p14="http://schemas.microsoft.com/office/powerpoint/2010/main" val="14501503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smtClean="0"/>
              <a:t>Being aware of our own beliefs and values is an important first step. </a:t>
            </a:r>
            <a:r>
              <a:rPr lang="en-US" dirty="0" smtClean="0"/>
              <a:t>What do we believe or how do we feel about people</a:t>
            </a:r>
            <a:r>
              <a:rPr lang="en-US" baseline="0" dirty="0" smtClean="0"/>
              <a:t> with substance use disorder and</a:t>
            </a:r>
            <a:r>
              <a:rPr lang="en-US" dirty="0" smtClean="0"/>
              <a:t> why? </a:t>
            </a:r>
            <a:r>
              <a:rPr lang="en-US" i="0" dirty="0" smtClean="0"/>
              <a:t>Where</a:t>
            </a:r>
            <a:r>
              <a:rPr lang="en-US" i="0" baseline="0" dirty="0" smtClean="0"/>
              <a:t> do our beliefs come from? What do we think of our patients or clients who use substances? How does this affect our interactions with them? </a:t>
            </a:r>
            <a:r>
              <a:rPr lang="en-US" baseline="0" dirty="0" smtClean="0"/>
              <a:t>We may not be aware of our own values or belief systems until we are facing a situation that challenges us. Be curious. </a:t>
            </a:r>
            <a:r>
              <a:rPr lang="en-US" i="0" baseline="0" dirty="0" smtClean="0"/>
              <a:t>Knowing how our biases might affect the care we provide clients can help us be more mindful of our care. Practicing this critical self-reflection is important. We ought to ensure that our care is neutral and free of our own expectations and intentions for clients, and that every client who uses substances is presented with care options and opportunities that any other client would. Make a habit of self-reflection; when you feel upset about something that happened with a patient, ask yourself why.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smtClean="0"/>
              <a:t>Insight is important to reflection—knowing you role, responsibility, duty.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smtClean="0"/>
              <a:t>Be open to change, if you recognize biases in your practice and interactions. It is never too late to learn and be better. As the previous story told, the nurse reflected on the events that unfolded with the patient and their husband and examined their responses and resolved to change their practice in the future.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smtClean="0"/>
              <a:t>Identify and speak to the person first and not their substance use. Address clients by their preferred name, not their diagnosis. We want to emphasize humanity over condition. We have a habit of referring to people by the symptoms or conditions that brought them into our care, like, “cancer patients” or “diabetics,” but we now see the negative impact that this has had on some of our most vulnerable and marginalized clients as they come into our care and are labelled and identified by their substance use and often are presented with care with many limitations due to stigma. Speaking to the person first recognizes that our clients who use substances are people and not stereotypes. Practice saying “Mr. Doe, who is here for pain” or “Ms. Doe, who is in for opioid poisoning.”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smtClean="0"/>
              <a:t>As with any client, we want to know their </a:t>
            </a:r>
            <a:r>
              <a:rPr lang="en-US" b="1" i="0" baseline="0" dirty="0" smtClean="0"/>
              <a:t>story.</a:t>
            </a:r>
            <a:r>
              <a:rPr lang="en-US" i="0" baseline="0" dirty="0" smtClean="0"/>
              <a:t> What brought them to seek care? What is important to know beyond their symptoms? Substance use is only one part of their life and a compassionate lens often reveals their story.</a:t>
            </a:r>
            <a:endParaRPr lang="en-US" sz="1200" u="sng"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u="sng"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u="sng"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u="sng"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smtClean="0">
              <a:solidFill>
                <a:schemeClr val="tx1"/>
              </a:solidFill>
              <a:effectLst/>
              <a:latin typeface="+mn-lt"/>
              <a:ea typeface="+mn-ea"/>
              <a:cs typeface="+mn-cs"/>
            </a:endParaRPr>
          </a:p>
          <a:p>
            <a:pPr marL="0" indent="0">
              <a:buFont typeface="Arial" panose="020B0604020202020204" pitchFamily="34" charset="0"/>
              <a:buNone/>
            </a:pPr>
            <a:endParaRPr lang="en-US" b="1"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aseline="0" dirty="0" smtClean="0"/>
          </a:p>
        </p:txBody>
      </p:sp>
      <p:sp>
        <p:nvSpPr>
          <p:cNvPr id="4" name="Slide Number Placeholder 3"/>
          <p:cNvSpPr>
            <a:spLocks noGrp="1"/>
          </p:cNvSpPr>
          <p:nvPr>
            <p:ph type="sldNum" sz="quarter" idx="10"/>
          </p:nvPr>
        </p:nvSpPr>
        <p:spPr/>
        <p:txBody>
          <a:bodyPr/>
          <a:lstStyle/>
          <a:p>
            <a:fld id="{192689A3-82B4-494E-969B-74AB96299A93}" type="slidenum">
              <a:rPr lang="en-US" smtClean="0"/>
              <a:t>23</a:t>
            </a:fld>
            <a:endParaRPr lang="en-US"/>
          </a:p>
        </p:txBody>
      </p:sp>
    </p:spTree>
    <p:extLst>
      <p:ext uri="{BB962C8B-B14F-4D97-AF65-F5344CB8AC3E}">
        <p14:creationId xmlns:p14="http://schemas.microsoft.com/office/powerpoint/2010/main" val="31131796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aseline="0" dirty="0" smtClean="0"/>
              <a:t>The language and words we use matter and have great impact. </a:t>
            </a:r>
            <a:r>
              <a:rPr lang="en-US" baseline="0" dirty="0" smtClean="0"/>
              <a:t>Words like addict, junkie and user dehumanize and convey judgment. They deter clients and create barriers for relationships. It is important to note that a person with lived experience may use these terms to describe themselves, and that is their right. However, we as care providers should adhere to using compassionate, respectful language.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When you don’t know what language to use, it is ok to ask your client/patient. It’s ok to be uncomfortable</a:t>
            </a:r>
            <a:r>
              <a:rPr lang="en-US" baseline="0" dirty="0" smtClean="0"/>
              <a:t> and it’s ok to share it. Vulnerability is appreciated and helps foster rapport. PWUS often feel vulnerable in our care and their strength and commitment to care should be acknowledged positively. </a:t>
            </a:r>
          </a:p>
          <a:p>
            <a:pPr lvl="0"/>
            <a:endParaRPr lang="en-US" sz="1200" baseline="0" dirty="0" smtClean="0"/>
          </a:p>
          <a:p>
            <a:pPr lvl="0"/>
            <a:r>
              <a:rPr lang="en-US" sz="1200" baseline="0" dirty="0" smtClean="0"/>
              <a:t>We want to use</a:t>
            </a:r>
            <a:r>
              <a:rPr lang="en-US" sz="1200" dirty="0" smtClean="0"/>
              <a:t> </a:t>
            </a:r>
            <a:r>
              <a:rPr lang="en-US" sz="1200" b="1" dirty="0" smtClean="0"/>
              <a:t>neutral and medically accurate terms </a:t>
            </a:r>
            <a:r>
              <a:rPr lang="en-US" sz="1200" dirty="0" smtClean="0"/>
              <a:t>to describe substance use.</a:t>
            </a:r>
          </a:p>
          <a:p>
            <a:pPr lvl="0"/>
            <a:r>
              <a:rPr lang="en-US" sz="1200" dirty="0" smtClean="0"/>
              <a:t>Instead of</a:t>
            </a:r>
            <a:r>
              <a:rPr lang="en-US" sz="1200" baseline="0" dirty="0" smtClean="0"/>
              <a:t> substance or drug abuse, misuse, or problematic use, we want to say substance or drug use, dependence, or substance use disorder if it is a diagnosed condition.</a:t>
            </a:r>
            <a:endParaRPr lang="en-US" sz="1200" dirty="0" smtClean="0"/>
          </a:p>
          <a:p>
            <a:pPr lvl="0"/>
            <a:r>
              <a:rPr lang="en-US" sz="1200" dirty="0" smtClean="0"/>
              <a:t> </a:t>
            </a:r>
            <a:endParaRPr lang="en-CA" sz="800" dirty="0" smtClean="0"/>
          </a:p>
          <a:p>
            <a:pPr lvl="0"/>
            <a:r>
              <a:rPr lang="en-US" sz="1200" dirty="0" smtClean="0"/>
              <a:t>We want to use </a:t>
            </a:r>
            <a:r>
              <a:rPr lang="en-US" sz="1200" b="1" dirty="0" smtClean="0"/>
              <a:t>“people-first” language </a:t>
            </a:r>
            <a:r>
              <a:rPr lang="en-US" sz="1200" dirty="0" smtClean="0"/>
              <a:t>that focuses on the person first, not their actions or condition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smtClean="0"/>
              <a:t>Instead</a:t>
            </a:r>
            <a:r>
              <a:rPr lang="en-US" sz="800" baseline="0" dirty="0" smtClean="0"/>
              <a:t> of the word addict, junkie, drug user or abuser, we want to start with the person first and say people who use drugs or people who use substances, people with substance use disorder, people with lived or living experience, people who occasionally use drugs, people actively using drugs.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aseline="0" dirty="0" smtClean="0"/>
              <a:t>When referring to people who are no longer using, we should avoid using the word “clean,” and instead refer to their state as sobriety, recovery, abstinence or lived experience.</a:t>
            </a:r>
            <a:endParaRPr lang="en-US" sz="800" dirty="0" smtClean="0"/>
          </a:p>
          <a:p>
            <a:pPr lvl="0"/>
            <a:endParaRPr lang="en-US" sz="800" dirty="0" smtClean="0"/>
          </a:p>
          <a:p>
            <a:pPr lvl="0"/>
            <a:r>
              <a:rPr lang="en-US" sz="1200" dirty="0" smtClean="0"/>
              <a:t>We want to use </a:t>
            </a:r>
            <a:r>
              <a:rPr lang="en-US" sz="1200" b="1" dirty="0" smtClean="0"/>
              <a:t>respectful, caring, compassionate, positive language.</a:t>
            </a:r>
          </a:p>
          <a:p>
            <a:pPr lvl="0"/>
            <a:r>
              <a:rPr lang="en-US" sz="1200" b="0" dirty="0" smtClean="0"/>
              <a:t>Instead</a:t>
            </a:r>
            <a:r>
              <a:rPr lang="en-US" sz="1200" b="0" baseline="0" dirty="0" smtClean="0"/>
              <a:t> of “relapse,” which can be a very heavy and negative word for people who have experienced it, we can refer to it as “returning to use”</a:t>
            </a:r>
            <a:endParaRPr lang="en-US" sz="1200" b="0" dirty="0" smtClean="0"/>
          </a:p>
          <a:p>
            <a:pPr lvl="0"/>
            <a:endParaRPr lang="en-US" sz="800" dirty="0" smtClean="0"/>
          </a:p>
          <a:p>
            <a:pPr lvl="0"/>
            <a:r>
              <a:rPr lang="en-US" sz="1200" b="0" dirty="0" smtClean="0"/>
              <a:t>We want to </a:t>
            </a:r>
            <a:r>
              <a:rPr lang="en-US" sz="1200" b="1" dirty="0" smtClean="0"/>
              <a:t>avoid slang </a:t>
            </a:r>
            <a:r>
              <a:rPr lang="en-US" sz="1200" dirty="0" smtClean="0"/>
              <a:t>and words used to imply something different than the literal definition.</a:t>
            </a:r>
          </a:p>
          <a:p>
            <a:pPr lvl="0"/>
            <a:r>
              <a:rPr lang="en-US" sz="1200" dirty="0" smtClean="0"/>
              <a:t>Do not refer to people who are no longer using as “clean” as this implies the opposite—that</a:t>
            </a:r>
            <a:r>
              <a:rPr lang="en-US" sz="1200" baseline="0" dirty="0" smtClean="0"/>
              <a:t> they are dirty—when they are using.</a:t>
            </a:r>
          </a:p>
          <a:p>
            <a:pPr lvl="0"/>
            <a:r>
              <a:rPr lang="en-US" sz="1200" baseline="0" dirty="0" smtClean="0"/>
              <a:t>Referring to a </a:t>
            </a:r>
            <a:r>
              <a:rPr lang="en-US" sz="1200" dirty="0" smtClean="0"/>
              <a:t>negative urine drug screens as “clean,” and a positive as “dirty” is equally stigmatizing. Instead, we should use diagnostic terms that</a:t>
            </a:r>
            <a:r>
              <a:rPr lang="en-US" sz="1200" baseline="0" dirty="0" smtClean="0"/>
              <a:t> are neutral and explicit, like negative and positive. </a:t>
            </a:r>
            <a:endParaRPr lang="en-CA" sz="800" dirty="0" smtClean="0"/>
          </a:p>
          <a:p>
            <a:pPr lvl="0"/>
            <a:r>
              <a:rPr lang="en-US" sz="1200" dirty="0" smtClean="0"/>
              <a:t>Respectful </a:t>
            </a:r>
            <a:r>
              <a:rPr lang="en-US" sz="1200" b="1" dirty="0" smtClean="0"/>
              <a:t>language is evolving </a:t>
            </a:r>
            <a:r>
              <a:rPr lang="en-US" sz="1200" dirty="0" smtClean="0"/>
              <a:t>as we become more aware of how our words and actions impact others</a:t>
            </a:r>
            <a:endParaRPr lang="en-CA" sz="1200" dirty="0" smtClean="0"/>
          </a:p>
          <a:p>
            <a:endParaRPr lang="en-US" dirty="0" smtClean="0"/>
          </a:p>
          <a:p>
            <a:endParaRPr lang="en-CA" dirty="0" smtClean="0"/>
          </a:p>
          <a:p>
            <a:endParaRPr lang="en-CA" dirty="0"/>
          </a:p>
        </p:txBody>
      </p:sp>
      <p:sp>
        <p:nvSpPr>
          <p:cNvPr id="4" name="Slide Number Placeholder 3"/>
          <p:cNvSpPr>
            <a:spLocks noGrp="1"/>
          </p:cNvSpPr>
          <p:nvPr>
            <p:ph type="sldNum" sz="quarter" idx="10"/>
          </p:nvPr>
        </p:nvSpPr>
        <p:spPr/>
        <p:txBody>
          <a:bodyPr/>
          <a:lstStyle/>
          <a:p>
            <a:fld id="{192689A3-82B4-494E-969B-74AB96299A93}" type="slidenum">
              <a:rPr lang="en-US" smtClean="0"/>
              <a:t>24</a:t>
            </a:fld>
            <a:endParaRPr lang="en-US"/>
          </a:p>
        </p:txBody>
      </p:sp>
    </p:spTree>
    <p:extLst>
      <p:ext uri="{BB962C8B-B14F-4D97-AF65-F5344CB8AC3E}">
        <p14:creationId xmlns:p14="http://schemas.microsoft.com/office/powerpoint/2010/main" val="21892225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There is a common misconception that people need to hit rock bottom before they can accept help.</a:t>
            </a:r>
            <a:r>
              <a:rPr lang="en-US" baseline="0" dirty="0" smtClean="0"/>
              <a:t> Harm reduction really emphasizes the value of human connection. Of fostering supportive relationships and leaving doors open for people to access services and ask for help when they are ready.</a:t>
            </a:r>
          </a:p>
          <a:p>
            <a:pPr defTabSz="931774">
              <a:defRPr/>
            </a:pPr>
            <a:r>
              <a:rPr lang="en-US" dirty="0" smtClean="0"/>
              <a:t> </a:t>
            </a:r>
            <a:endParaRPr lang="en-US" dirty="0"/>
          </a:p>
          <a:p>
            <a:pPr defTabSz="931774">
              <a:defRPr/>
            </a:pPr>
            <a:r>
              <a:rPr lang="en-US" dirty="0"/>
              <a:t>It is better to focus efforts on preventing someone from hitting rock bottom </a:t>
            </a:r>
            <a:r>
              <a:rPr lang="en-US" dirty="0" smtClean="0"/>
              <a:t>through education, prevention,</a:t>
            </a:r>
            <a:r>
              <a:rPr lang="en-US" baseline="0" dirty="0" smtClean="0"/>
              <a:t> and compassion so that they don’t get to a state of crisis.</a:t>
            </a:r>
            <a:r>
              <a:rPr lang="en-US" dirty="0" smtClean="0"/>
              <a:t> </a:t>
            </a:r>
          </a:p>
          <a:p>
            <a:pPr defTabSz="931774">
              <a:defRPr/>
            </a:pPr>
            <a:endParaRPr lang="en-US" dirty="0" smtClean="0"/>
          </a:p>
          <a:p>
            <a:pPr defTabSz="931774">
              <a:defRPr/>
            </a:pPr>
            <a:r>
              <a:rPr lang="en-US" dirty="0" smtClean="0"/>
              <a:t>e.g., Someone with heart problems would not be left until they were in </a:t>
            </a:r>
            <a:r>
              <a:rPr lang="en-US" dirty="0"/>
              <a:t>a critical state </a:t>
            </a:r>
            <a:r>
              <a:rPr lang="en-US" dirty="0" smtClean="0"/>
              <a:t>before receiving care.</a:t>
            </a:r>
            <a:r>
              <a:rPr lang="en-US" baseline="0" dirty="0" smtClean="0"/>
              <a:t> It would be expected that care providers </a:t>
            </a:r>
            <a:r>
              <a:rPr lang="en-US" dirty="0" smtClean="0"/>
              <a:t>would </a:t>
            </a:r>
            <a:r>
              <a:rPr lang="en-US" dirty="0"/>
              <a:t>address some preventative measures (like diet, smoking cessation, medication, exercise, stress reduction) in order to reduce the likelihood of an unfortunate </a:t>
            </a:r>
            <a:r>
              <a:rPr lang="en-US" dirty="0" smtClean="0"/>
              <a:t>event in the future. </a:t>
            </a:r>
          </a:p>
          <a:p>
            <a:pPr defTabSz="931774">
              <a:defRPr/>
            </a:pPr>
            <a:endParaRPr lang="en-US" dirty="0" smtClean="0"/>
          </a:p>
          <a:p>
            <a:pPr defTabSz="931774">
              <a:defRPr/>
            </a:pPr>
            <a:r>
              <a:rPr lang="en-US" dirty="0" smtClean="0"/>
              <a:t>Image Source: DJ EFX Let’s Join Hands Album,</a:t>
            </a:r>
            <a:r>
              <a:rPr lang="en-US" baseline="0" dirty="0" smtClean="0"/>
              <a:t> Future Funk Media</a:t>
            </a:r>
            <a:endParaRPr lang="en-CA" dirty="0"/>
          </a:p>
          <a:p>
            <a:endParaRPr lang="en-CA" dirty="0"/>
          </a:p>
        </p:txBody>
      </p:sp>
      <p:sp>
        <p:nvSpPr>
          <p:cNvPr id="4" name="Slide Number Placeholder 3"/>
          <p:cNvSpPr>
            <a:spLocks noGrp="1"/>
          </p:cNvSpPr>
          <p:nvPr>
            <p:ph type="sldNum" sz="quarter" idx="10"/>
          </p:nvPr>
        </p:nvSpPr>
        <p:spPr/>
        <p:txBody>
          <a:bodyPr/>
          <a:lstStyle/>
          <a:p>
            <a:fld id="{192689A3-82B4-494E-969B-74AB96299A93}" type="slidenum">
              <a:rPr lang="en-US" smtClean="0"/>
              <a:t>25</a:t>
            </a:fld>
            <a:endParaRPr lang="en-US"/>
          </a:p>
        </p:txBody>
      </p:sp>
    </p:spTree>
    <p:extLst>
      <p:ext uri="{BB962C8B-B14F-4D97-AF65-F5344CB8AC3E}">
        <p14:creationId xmlns:p14="http://schemas.microsoft.com/office/powerpoint/2010/main" val="17911766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Safety is very important; however, r</a:t>
            </a:r>
            <a:r>
              <a:rPr lang="en-US" sz="1200" kern="1200" dirty="0" smtClean="0">
                <a:solidFill>
                  <a:schemeClr val="tx1"/>
                </a:solidFill>
                <a:effectLst/>
                <a:latin typeface="+mn-lt"/>
                <a:ea typeface="+mn-ea"/>
                <a:cs typeface="+mn-cs"/>
              </a:rPr>
              <a:t>esearch shows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that a respectful harm reduction approach and a trusting relationship with the patient supports a safe environment for both the staff member and the patient. </a:t>
            </a:r>
            <a:r>
              <a:rPr lang="en-CA" sz="1200" kern="1200" dirty="0" smtClean="0">
                <a:solidFill>
                  <a:schemeClr val="tx1"/>
                </a:solidFill>
                <a:effectLst/>
                <a:latin typeface="+mn-lt"/>
                <a:ea typeface="+mn-ea"/>
                <a:cs typeface="+mn-cs"/>
              </a:rPr>
              <a:t>Harm reduction approaches and interventions such as having a non-judgmental attitude, providing harm reduction supplies and safe, monitored spaces for drug use, and adequately treating pain and withdrawal, all contribute to the creation of a safe environment for everyone.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Realistic</a:t>
            </a:r>
            <a:r>
              <a:rPr lang="en-CA" sz="1200" kern="1200" baseline="0" dirty="0" smtClean="0">
                <a:solidFill>
                  <a:schemeClr val="tx1"/>
                </a:solidFill>
                <a:effectLst/>
                <a:latin typeface="+mn-lt"/>
                <a:ea typeface="+mn-ea"/>
                <a:cs typeface="+mn-cs"/>
              </a:rPr>
              <a:t> and respectful </a:t>
            </a:r>
            <a:r>
              <a:rPr lang="en-CA" sz="1200" kern="1200" dirty="0" smtClean="0">
                <a:solidFill>
                  <a:schemeClr val="tx1"/>
                </a:solidFill>
                <a:effectLst/>
                <a:latin typeface="+mn-lt"/>
                <a:ea typeface="+mn-ea"/>
                <a:cs typeface="+mn-cs"/>
              </a:rPr>
              <a:t>boundaries are an essential component of harm reduction. It is possible (and necessary) to set healthy limits on problematic behaviour while maintaining a compassionate and respectful attitude </a:t>
            </a:r>
          </a:p>
          <a:p>
            <a:r>
              <a:rPr lang="en-CA" sz="1200" kern="1200" dirty="0" smtClean="0">
                <a:solidFill>
                  <a:schemeClr val="tx1"/>
                </a:solidFill>
                <a:effectLst/>
                <a:latin typeface="+mn-lt"/>
                <a:ea typeface="+mn-ea"/>
                <a:cs typeface="+mn-cs"/>
              </a:rPr>
              <a:t>It is also important to set boundaries for ourselves. Remember that we cannot do everything for everyone and that we have limits and need</a:t>
            </a:r>
            <a:r>
              <a:rPr lang="en-CA" sz="1200" kern="1200" baseline="0" dirty="0" smtClean="0">
                <a:solidFill>
                  <a:schemeClr val="tx1"/>
                </a:solidFill>
                <a:effectLst/>
                <a:latin typeface="+mn-lt"/>
                <a:ea typeface="+mn-ea"/>
                <a:cs typeface="+mn-cs"/>
              </a:rPr>
              <a:t> to care for ourselves.</a:t>
            </a:r>
            <a:r>
              <a:rPr lang="en-CA" sz="1200" kern="1200" dirty="0" smtClean="0">
                <a:solidFill>
                  <a:schemeClr val="tx1"/>
                </a:solidFill>
                <a:effectLst/>
                <a:latin typeface="+mn-lt"/>
                <a:ea typeface="+mn-ea"/>
                <a:cs typeface="+mn-cs"/>
              </a:rPr>
              <a:t> It</a:t>
            </a:r>
            <a:r>
              <a:rPr lang="en-CA" sz="1200" kern="1200" baseline="0" dirty="0" smtClean="0">
                <a:solidFill>
                  <a:schemeClr val="tx1"/>
                </a:solidFill>
                <a:effectLst/>
                <a:latin typeface="+mn-lt"/>
                <a:ea typeface="+mn-ea"/>
                <a:cs typeface="+mn-cs"/>
              </a:rPr>
              <a:t> is important to build capacity in our community members and partner with other services to work collaboratively to support community members in need.</a:t>
            </a:r>
            <a:endParaRPr lang="en-CA" sz="1200" kern="1200" baseline="300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Set healthy limits for your involvement</a:t>
            </a:r>
            <a:r>
              <a:rPr lang="en-CA" sz="1200" kern="1200" baseline="0" dirty="0" smtClean="0">
                <a:solidFill>
                  <a:schemeClr val="tx1"/>
                </a:solidFill>
                <a:effectLst/>
                <a:latin typeface="+mn-lt"/>
                <a:ea typeface="+mn-ea"/>
                <a:cs typeface="+mn-cs"/>
              </a:rPr>
              <a:t> and disclosure. </a:t>
            </a:r>
            <a:r>
              <a:rPr lang="en-CA" sz="1200" kern="1200" dirty="0" smtClean="0">
                <a:solidFill>
                  <a:schemeClr val="tx1"/>
                </a:solidFill>
                <a:effectLst/>
                <a:latin typeface="+mn-lt"/>
                <a:ea typeface="+mn-ea"/>
                <a:cs typeface="+mn-cs"/>
              </a:rPr>
              <a:t>Failure to maintain appropriate boundaries may result in unsafe work environments, provider burnout, inappropriate and unethical intimate relationships between care providers and patients, and damaged trust.</a:t>
            </a:r>
            <a:endParaRPr lang="en-CA" sz="1200" kern="1200" baseline="300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192689A3-82B4-494E-969B-74AB96299A93}" type="slidenum">
              <a:rPr lang="en-US" smtClean="0"/>
              <a:t>26</a:t>
            </a:fld>
            <a:endParaRPr lang="en-US"/>
          </a:p>
        </p:txBody>
      </p:sp>
    </p:spTree>
    <p:extLst>
      <p:ext uri="{BB962C8B-B14F-4D97-AF65-F5344CB8AC3E}">
        <p14:creationId xmlns:p14="http://schemas.microsoft.com/office/powerpoint/2010/main" val="16562415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Provide examples</a:t>
            </a:r>
            <a:r>
              <a:rPr lang="en-US" baseline="0" dirty="0" smtClean="0"/>
              <a:t> of other communities</a:t>
            </a:r>
            <a:endParaRPr lang="en-US" dirty="0"/>
          </a:p>
        </p:txBody>
      </p:sp>
      <p:sp>
        <p:nvSpPr>
          <p:cNvPr id="4" name="Slide Number Placeholder 3"/>
          <p:cNvSpPr>
            <a:spLocks noGrp="1"/>
          </p:cNvSpPr>
          <p:nvPr>
            <p:ph type="sldNum" sz="quarter" idx="10"/>
          </p:nvPr>
        </p:nvSpPr>
        <p:spPr/>
        <p:txBody>
          <a:bodyPr/>
          <a:lstStyle/>
          <a:p>
            <a:fld id="{192689A3-82B4-494E-969B-74AB96299A93}" type="slidenum">
              <a:rPr lang="en-US" smtClean="0"/>
              <a:t>27</a:t>
            </a:fld>
            <a:endParaRPr lang="en-US"/>
          </a:p>
        </p:txBody>
      </p:sp>
    </p:spTree>
    <p:extLst>
      <p:ext uri="{BB962C8B-B14F-4D97-AF65-F5344CB8AC3E}">
        <p14:creationId xmlns:p14="http://schemas.microsoft.com/office/powerpoint/2010/main" val="6859458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Adobe Devanagari" panose="02040503050201020203" pitchFamily="18" charset="0"/>
                <a:cs typeface="Adobe Devanagari" panose="02040503050201020203" pitchFamily="18" charset="0"/>
              </a:rPr>
              <a:t> Landry, M., MD, </a:t>
            </a:r>
            <a:r>
              <a:rPr lang="en-US" sz="1200" dirty="0" err="1" smtClean="0">
                <a:latin typeface="Adobe Devanagari" panose="02040503050201020203" pitchFamily="18" charset="0"/>
                <a:cs typeface="Adobe Devanagari" panose="02040503050201020203" pitchFamily="18" charset="0"/>
              </a:rPr>
              <a:t>Veilleux</a:t>
            </a:r>
            <a:r>
              <a:rPr lang="en-US" sz="1200" dirty="0" smtClean="0">
                <a:latin typeface="Adobe Devanagari" panose="02040503050201020203" pitchFamily="18" charset="0"/>
                <a:cs typeface="Adobe Devanagari" panose="02040503050201020203" pitchFamily="18" charset="0"/>
              </a:rPr>
              <a:t>, N., MD, </a:t>
            </a:r>
            <a:r>
              <a:rPr lang="en-US" sz="1200" dirty="0" err="1" smtClean="0">
                <a:latin typeface="Adobe Devanagari" panose="02040503050201020203" pitchFamily="18" charset="0"/>
                <a:cs typeface="Adobe Devanagari" panose="02040503050201020203" pitchFamily="18" charset="0"/>
              </a:rPr>
              <a:t>Arseneault</a:t>
            </a:r>
            <a:r>
              <a:rPr lang="en-US" sz="1200" dirty="0" smtClean="0">
                <a:latin typeface="Adobe Devanagari" panose="02040503050201020203" pitchFamily="18" charset="0"/>
                <a:cs typeface="Adobe Devanagari" panose="02040503050201020203" pitchFamily="18" charset="0"/>
              </a:rPr>
              <a:t>, J., MD, </a:t>
            </a:r>
            <a:r>
              <a:rPr lang="en-US" sz="1200" dirty="0" err="1" smtClean="0">
                <a:latin typeface="Adobe Devanagari" panose="02040503050201020203" pitchFamily="18" charset="0"/>
                <a:cs typeface="Adobe Devanagari" panose="02040503050201020203" pitchFamily="18" charset="0"/>
              </a:rPr>
              <a:t>Abboud</a:t>
            </a:r>
            <a:r>
              <a:rPr lang="en-US" sz="1200" dirty="0" smtClean="0">
                <a:latin typeface="Adobe Devanagari" panose="02040503050201020203" pitchFamily="18" charset="0"/>
                <a:cs typeface="Adobe Devanagari" panose="02040503050201020203" pitchFamily="18" charset="0"/>
              </a:rPr>
              <a:t>, S., MD, </a:t>
            </a:r>
            <a:r>
              <a:rPr lang="en-US" sz="1200" dirty="0" err="1" smtClean="0">
                <a:latin typeface="Adobe Devanagari" panose="02040503050201020203" pitchFamily="18" charset="0"/>
                <a:cs typeface="Adobe Devanagari" panose="02040503050201020203" pitchFamily="18" charset="0"/>
              </a:rPr>
              <a:t>Barrieau</a:t>
            </a:r>
            <a:r>
              <a:rPr lang="en-US" sz="1200" dirty="0" smtClean="0">
                <a:latin typeface="Adobe Devanagari" panose="02040503050201020203" pitchFamily="18" charset="0"/>
                <a:cs typeface="Adobe Devanagari" panose="02040503050201020203" pitchFamily="18" charset="0"/>
              </a:rPr>
              <a:t>, A., MD, &amp; </a:t>
            </a:r>
            <a:r>
              <a:rPr lang="en-US" sz="1200" dirty="0" err="1" smtClean="0">
                <a:latin typeface="Adobe Devanagari" panose="02040503050201020203" pitchFamily="18" charset="0"/>
                <a:cs typeface="Adobe Devanagari" panose="02040503050201020203" pitchFamily="18" charset="0"/>
              </a:rPr>
              <a:t>Bélanger</a:t>
            </a:r>
            <a:r>
              <a:rPr lang="en-US" sz="1200" dirty="0" smtClean="0">
                <a:latin typeface="Adobe Devanagari" panose="02040503050201020203" pitchFamily="18" charset="0"/>
                <a:cs typeface="Adobe Devanagari" panose="02040503050201020203" pitchFamily="18" charset="0"/>
              </a:rPr>
              <a:t>, M. (2016).  From: </a:t>
            </a:r>
            <a:r>
              <a:rPr lang="en-US" dirty="0" smtClean="0"/>
              <a:t>https://www.ncbi.nlm.nih.gov/pmc/articles/PMC5047842/</a:t>
            </a:r>
          </a:p>
          <a:p>
            <a:r>
              <a:rPr lang="en-US" sz="1200" dirty="0" err="1" smtClean="0">
                <a:latin typeface="Adobe Devanagari" panose="02040503050201020203" pitchFamily="18" charset="0"/>
                <a:cs typeface="Adobe Devanagari" panose="02040503050201020203" pitchFamily="18" charset="0"/>
              </a:rPr>
              <a:t>Wardman</a:t>
            </a:r>
            <a:r>
              <a:rPr lang="en-US" sz="1200" dirty="0" smtClean="0">
                <a:latin typeface="Adobe Devanagari" panose="02040503050201020203" pitchFamily="18" charset="0"/>
                <a:cs typeface="Adobe Devanagari" panose="02040503050201020203" pitchFamily="18" charset="0"/>
              </a:rPr>
              <a:t>, D., &amp; </a:t>
            </a:r>
            <a:r>
              <a:rPr lang="en-US" sz="1200" dirty="0" err="1" smtClean="0">
                <a:latin typeface="Adobe Devanagari" panose="02040503050201020203" pitchFamily="18" charset="0"/>
                <a:cs typeface="Adobe Devanagari" panose="02040503050201020203" pitchFamily="18" charset="0"/>
              </a:rPr>
              <a:t>Quantz</a:t>
            </a:r>
            <a:r>
              <a:rPr lang="en-US" sz="1200" dirty="0" smtClean="0">
                <a:latin typeface="Adobe Devanagari" panose="02040503050201020203" pitchFamily="18" charset="0"/>
                <a:cs typeface="Adobe Devanagari" panose="02040503050201020203" pitchFamily="18" charset="0"/>
              </a:rPr>
              <a:t>, D. (2006).  </a:t>
            </a:r>
            <a:endParaRPr lang="en-US" dirty="0" smtClean="0"/>
          </a:p>
          <a:p>
            <a:endParaRPr lang="en-US" dirty="0" smtClean="0"/>
          </a:p>
          <a:p>
            <a:r>
              <a:rPr lang="en-US" b="1" dirty="0" smtClean="0"/>
              <a:t>Harm</a:t>
            </a:r>
            <a:r>
              <a:rPr lang="en-US" b="1" baseline="0" dirty="0" smtClean="0"/>
              <a:t> Reduction in First Nations communities must be culturally appropriate.  </a:t>
            </a:r>
          </a:p>
          <a:p>
            <a:endParaRPr lang="en-US" b="1" baseline="0" dirty="0" smtClean="0"/>
          </a:p>
          <a:p>
            <a:r>
              <a:rPr lang="en-US" b="1" baseline="0" dirty="0" smtClean="0"/>
              <a:t>Areas to consider: </a:t>
            </a:r>
          </a:p>
          <a:p>
            <a:endParaRPr lang="en-US" b="1" baseline="0" dirty="0" smtClean="0"/>
          </a:p>
          <a:p>
            <a:pPr marL="171450" indent="-171450">
              <a:buFont typeface="Arial" panose="020B0604020202020204" pitchFamily="34" charset="0"/>
              <a:buChar char="•"/>
            </a:pPr>
            <a:r>
              <a:rPr lang="en-US" baseline="0" dirty="0" smtClean="0"/>
              <a:t>T</a:t>
            </a:r>
            <a:r>
              <a:rPr lang="en-US" dirty="0" smtClean="0"/>
              <a:t>he most important element of developing and providing HR services</a:t>
            </a:r>
            <a:r>
              <a:rPr lang="en-US" baseline="0" dirty="0" smtClean="0"/>
              <a:t> is to integrate cultural practices. For example, oral traditions and story-telling can allow individuals to share their experiences and allow other community members to learn and build compassion for individuals using substances. </a:t>
            </a:r>
            <a:endParaRPr lang="en-US" dirty="0" smtClean="0"/>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Educating</a:t>
            </a:r>
            <a:r>
              <a:rPr lang="en-US" baseline="0" dirty="0" smtClean="0"/>
              <a:t> all community members helps develop acceptance of culturally respectful health care delivery.  The entire community needs to be provided with information. </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Need to take into consideration differences in age and literacy levels- Younger clients may prefer a more direct style of communication whereas older generations may find it inappropriate to discuss issues directly. </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Need to strongly consider incorporating additional services in conjunction with harm reduction (</a:t>
            </a:r>
            <a:r>
              <a:rPr lang="en-US" dirty="0" smtClean="0"/>
              <a:t>providing only a needle exchange program without additional education, counseling and other health services</a:t>
            </a:r>
            <a:r>
              <a:rPr lang="en-US" baseline="0" dirty="0" smtClean="0"/>
              <a:t> can be ineffective).  Should attempt to integrate into new and existing programs. </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Recognize potential perceptions and barriers to implementing harm reduction services in the community: </a:t>
            </a:r>
          </a:p>
          <a:p>
            <a:endParaRPr lang="en-US" baseline="0" dirty="0" smtClean="0"/>
          </a:p>
          <a:p>
            <a:r>
              <a:rPr lang="en-US" b="1" baseline="0" dirty="0" smtClean="0"/>
              <a:t>Identified barriers </a:t>
            </a:r>
            <a:r>
              <a:rPr lang="en-US" b="1" dirty="0" smtClean="0"/>
              <a:t>for clients in using HR services: </a:t>
            </a:r>
            <a:endParaRPr lang="en-US" b="1" baseline="0" dirty="0" smtClean="0"/>
          </a:p>
          <a:p>
            <a:pPr marL="171450" indent="-171450">
              <a:buFont typeface="Arial" panose="020B0604020202020204" pitchFamily="34" charset="0"/>
              <a:buChar char="•"/>
            </a:pPr>
            <a:r>
              <a:rPr lang="en-US" dirty="0" smtClean="0"/>
              <a:t>the stigma attached to both addictions and, concurrently, the use of HR services by those with addictions.</a:t>
            </a:r>
          </a:p>
          <a:p>
            <a:pPr marL="171450" indent="-171450">
              <a:buFont typeface="Arial" panose="020B0604020202020204" pitchFamily="34" charset="0"/>
              <a:buChar char="•"/>
            </a:pPr>
            <a:r>
              <a:rPr lang="en-US" dirty="0" smtClean="0"/>
              <a:t>Accessing HR services can have a stigma of failure attached to it and is viewed by some as the last option after other treatment modalities have failed. For many service providers and community members, there is a sense of giving up when individuals continue to use</a:t>
            </a:r>
            <a:r>
              <a:rPr lang="en-US" baseline="0" dirty="0" smtClean="0"/>
              <a:t> </a:t>
            </a:r>
            <a:r>
              <a:rPr lang="en-US" dirty="0" smtClean="0"/>
              <a:t>substances.</a:t>
            </a:r>
          </a:p>
          <a:p>
            <a:pPr marL="171450" indent="-171450">
              <a:buFont typeface="Arial" panose="020B0604020202020204" pitchFamily="34" charset="0"/>
              <a:buChar char="•"/>
            </a:pPr>
            <a:r>
              <a:rPr lang="en-US" dirty="0" smtClean="0"/>
              <a:t>fear of a lack of confidentiality when they access these services. Whether this fear is real or not is unclear but some clients are reluctant to access services within their community for fear of being identified. </a:t>
            </a:r>
          </a:p>
          <a:p>
            <a:pPr marL="171450" indent="-171450">
              <a:buFont typeface="Arial" panose="020B0604020202020204" pitchFamily="34" charset="0"/>
              <a:buChar char="•"/>
            </a:pPr>
            <a:r>
              <a:rPr lang="en-US" dirty="0" smtClean="0"/>
              <a:t>may also be a lack of support for HR services in terms of policies or management. A reluctance to support HR services from boards or management due to political or philosophical reasons were noted as an issue for many communities</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8DB3768-4E21-4A78-8FC3-19077D19B468}" type="slidenum">
              <a:rPr lang="en-US" smtClean="0"/>
              <a:t>28</a:t>
            </a:fld>
            <a:endParaRPr lang="en-US"/>
          </a:p>
        </p:txBody>
      </p:sp>
    </p:spTree>
    <p:extLst>
      <p:ext uri="{BB962C8B-B14F-4D97-AF65-F5344CB8AC3E}">
        <p14:creationId xmlns:p14="http://schemas.microsoft.com/office/powerpoint/2010/main" val="1881634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https://www.alberta.ca/release.cfm?xID=5853540C34502-9788-91F6-CD91F84EB23ACCF6#media-contacts</a:t>
            </a:r>
          </a:p>
          <a:p>
            <a:endParaRPr lang="en-US" dirty="0" smtClean="0"/>
          </a:p>
          <a:p>
            <a:endParaRPr lang="en-CA" dirty="0"/>
          </a:p>
        </p:txBody>
      </p:sp>
      <p:sp>
        <p:nvSpPr>
          <p:cNvPr id="4" name="Slide Number Placeholder 3"/>
          <p:cNvSpPr>
            <a:spLocks noGrp="1"/>
          </p:cNvSpPr>
          <p:nvPr>
            <p:ph type="sldNum" sz="quarter" idx="10"/>
          </p:nvPr>
        </p:nvSpPr>
        <p:spPr/>
        <p:txBody>
          <a:bodyPr/>
          <a:lstStyle/>
          <a:p>
            <a:fld id="{192689A3-82B4-494E-969B-74AB96299A93}" type="slidenum">
              <a:rPr lang="en-US" smtClean="0"/>
              <a:t>29</a:t>
            </a:fld>
            <a:endParaRPr lang="en-US"/>
          </a:p>
        </p:txBody>
      </p:sp>
    </p:spTree>
    <p:extLst>
      <p:ext uri="{BB962C8B-B14F-4D97-AF65-F5344CB8AC3E}">
        <p14:creationId xmlns:p14="http://schemas.microsoft.com/office/powerpoint/2010/main" val="20480547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Provides</a:t>
            </a:r>
            <a:r>
              <a:rPr lang="en-US" baseline="0" dirty="0" smtClean="0"/>
              <a:t> accessible and culturally appropriate health services for indigenous people in Alberta</a:t>
            </a:r>
          </a:p>
          <a:p>
            <a:r>
              <a:rPr lang="en-US" baseline="0" dirty="0" smtClean="0"/>
              <a:t>Also provides cultural and spiritual support to patients and families, collaborates with health care providers around spiritual, cultural and other special needs to facilitate culturally safe and family-</a:t>
            </a:r>
            <a:r>
              <a:rPr lang="en-US" baseline="0" dirty="0" err="1" smtClean="0"/>
              <a:t>centred</a:t>
            </a:r>
            <a:r>
              <a:rPr lang="en-US" baseline="0" dirty="0" smtClean="0"/>
              <a:t> care</a:t>
            </a:r>
          </a:p>
          <a:p>
            <a:r>
              <a:rPr lang="en-US" baseline="0" dirty="0" smtClean="0"/>
              <a:t>Provides advocacy and support for navigating health care system </a:t>
            </a:r>
          </a:p>
          <a:p>
            <a:r>
              <a:rPr lang="en-US" baseline="0" dirty="0" smtClean="0"/>
              <a:t>Website lists all services by location and many other indigenous health resources</a:t>
            </a:r>
          </a:p>
          <a:p>
            <a:r>
              <a:rPr lang="en-US" baseline="0" dirty="0" smtClean="0"/>
              <a:t>Work is guided by the advice of the Wisdom Council</a:t>
            </a:r>
          </a:p>
        </p:txBody>
      </p:sp>
      <p:sp>
        <p:nvSpPr>
          <p:cNvPr id="4" name="Slide Number Placeholder 3"/>
          <p:cNvSpPr>
            <a:spLocks noGrp="1"/>
          </p:cNvSpPr>
          <p:nvPr>
            <p:ph type="sldNum" sz="quarter" idx="10"/>
          </p:nvPr>
        </p:nvSpPr>
        <p:spPr/>
        <p:txBody>
          <a:bodyPr/>
          <a:lstStyle/>
          <a:p>
            <a:fld id="{192689A3-82B4-494E-969B-74AB96299A93}" type="slidenum">
              <a:rPr lang="en-US" smtClean="0"/>
              <a:t>30</a:t>
            </a:fld>
            <a:endParaRPr lang="en-US"/>
          </a:p>
        </p:txBody>
      </p:sp>
    </p:spTree>
    <p:extLst>
      <p:ext uri="{BB962C8B-B14F-4D97-AF65-F5344CB8AC3E}">
        <p14:creationId xmlns:p14="http://schemas.microsoft.com/office/powerpoint/2010/main" val="1180541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This is the message that we hope you take with you from</a:t>
            </a:r>
            <a:r>
              <a:rPr lang="en-US" baseline="0" dirty="0" smtClean="0"/>
              <a:t> this presentation. </a:t>
            </a:r>
          </a:p>
          <a:p>
            <a:pPr marL="174708" indent="-174708">
              <a:buFont typeface="Arial" panose="020B0604020202020204" pitchFamily="34" charset="0"/>
              <a:buChar char="•"/>
            </a:pPr>
            <a:r>
              <a:rPr lang="en-US" baseline="0" dirty="0" smtClean="0"/>
              <a:t>In order to truly practice Harm Reduction, a cultural shift will need to happen in some cases. The approach of harm reduction closely follows AHS Values of Compassion, Accountability, Respect, Excellence and Safety. </a:t>
            </a:r>
          </a:p>
          <a:p>
            <a:pPr marL="174708" indent="-174708">
              <a:buFont typeface="Arial" panose="020B0604020202020204" pitchFamily="34" charset="0"/>
              <a:buChar char="•"/>
            </a:pPr>
            <a:r>
              <a:rPr lang="en-US" baseline="0" dirty="0" smtClean="0"/>
              <a:t>These values should be at the heart of everything that we do and should inspire and guide what we do when providing for our clients in all circumstances and from all walks of life.</a:t>
            </a:r>
          </a:p>
          <a:p>
            <a:pPr marL="174708" indent="-174708">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Reference: https://www.health.gov.bc.ca/library/publications/year/2005/hrcommunityguide.pdf</a:t>
            </a:r>
          </a:p>
        </p:txBody>
      </p:sp>
      <p:sp>
        <p:nvSpPr>
          <p:cNvPr id="4" name="Slide Number Placeholder 3"/>
          <p:cNvSpPr>
            <a:spLocks noGrp="1"/>
          </p:cNvSpPr>
          <p:nvPr>
            <p:ph type="sldNum" sz="quarter" idx="10"/>
          </p:nvPr>
        </p:nvSpPr>
        <p:spPr/>
        <p:txBody>
          <a:bodyPr/>
          <a:lstStyle/>
          <a:p>
            <a:fld id="{97729649-F5D5-4959-9D10-C8373C76FAC6}" type="slidenum">
              <a:rPr lang="en-US" smtClean="0"/>
              <a:t>3</a:t>
            </a:fld>
            <a:endParaRPr lang="en-US"/>
          </a:p>
        </p:txBody>
      </p:sp>
    </p:spTree>
    <p:extLst>
      <p:ext uri="{BB962C8B-B14F-4D97-AF65-F5344CB8AC3E}">
        <p14:creationId xmlns:p14="http://schemas.microsoft.com/office/powerpoint/2010/main" val="21208348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http://bloodtribe.org/wp-content/uploads/2018/11/Drug-Magazine.pdf</a:t>
            </a:r>
          </a:p>
          <a:p>
            <a:r>
              <a:rPr lang="en-US" sz="1200" b="0" i="0" u="none" strike="noStrike" kern="1200" baseline="0" dirty="0" smtClean="0">
                <a:solidFill>
                  <a:schemeClr val="tx1"/>
                </a:solidFill>
                <a:latin typeface="+mn-lt"/>
                <a:ea typeface="+mn-ea"/>
                <a:cs typeface="+mn-cs"/>
              </a:rPr>
              <a:t>In the South of Alberta, Blood Tribe has developed a comprehensive HR program, and some of their activities include:</a:t>
            </a:r>
          </a:p>
          <a:p>
            <a:r>
              <a:rPr lang="en-US" sz="1200" b="0" i="0" u="none" strike="noStrike" kern="1200" baseline="0" dirty="0" smtClean="0">
                <a:solidFill>
                  <a:schemeClr val="tx1"/>
                </a:solidFill>
                <a:latin typeface="+mn-lt"/>
                <a:ea typeface="+mn-ea"/>
                <a:cs typeface="+mn-cs"/>
              </a:rPr>
              <a:t>1. Continue naloxone training and addictions workshops</a:t>
            </a:r>
          </a:p>
          <a:p>
            <a:r>
              <a:rPr lang="en-US" sz="1200" b="0" i="0" u="none" strike="noStrike" kern="1200" baseline="0" dirty="0" smtClean="0">
                <a:solidFill>
                  <a:schemeClr val="tx1"/>
                </a:solidFill>
                <a:latin typeface="+mn-lt"/>
                <a:ea typeface="+mn-ea"/>
                <a:cs typeface="+mn-cs"/>
              </a:rPr>
              <a:t>2. Continue distribution of ‘safe use’ supplies</a:t>
            </a:r>
          </a:p>
          <a:p>
            <a:r>
              <a:rPr lang="en-US" sz="1200" b="0" i="0" u="none" strike="noStrike" kern="1200" baseline="0" dirty="0" smtClean="0">
                <a:solidFill>
                  <a:schemeClr val="tx1"/>
                </a:solidFill>
                <a:latin typeface="+mn-lt"/>
                <a:ea typeface="+mn-ea"/>
                <a:cs typeface="+mn-cs"/>
              </a:rPr>
              <a:t>3. Support and encourage peer support groups</a:t>
            </a:r>
          </a:p>
          <a:p>
            <a:r>
              <a:rPr lang="en-US" sz="1200" b="0" i="0" u="none" strike="noStrike" kern="1200" baseline="0" dirty="0" smtClean="0">
                <a:solidFill>
                  <a:schemeClr val="tx1"/>
                </a:solidFill>
                <a:latin typeface="+mn-lt"/>
                <a:ea typeface="+mn-ea"/>
                <a:cs typeface="+mn-cs"/>
              </a:rPr>
              <a:t>4. Link motivated clients with traditional supports and life skills programs</a:t>
            </a:r>
          </a:p>
          <a:p>
            <a:r>
              <a:rPr lang="en-US" sz="1200" b="0" i="0" u="none" strike="noStrike" kern="1200" baseline="0" dirty="0" smtClean="0">
                <a:solidFill>
                  <a:schemeClr val="tx1"/>
                </a:solidFill>
                <a:latin typeface="+mn-lt"/>
                <a:ea typeface="+mn-ea"/>
                <a:cs typeface="+mn-cs"/>
              </a:rPr>
              <a:t>5. Continue and enhance education through PR:</a:t>
            </a:r>
          </a:p>
          <a:p>
            <a:pPr lvl="1"/>
            <a:r>
              <a:rPr lang="en-US" sz="1200" b="0" i="0" u="none" strike="noStrike" kern="1200" baseline="0" dirty="0" smtClean="0">
                <a:solidFill>
                  <a:schemeClr val="tx1"/>
                </a:solidFill>
                <a:latin typeface="+mn-lt"/>
                <a:ea typeface="+mn-ea"/>
                <a:cs typeface="+mn-cs"/>
              </a:rPr>
              <a:t>* Build Internet presence</a:t>
            </a:r>
          </a:p>
          <a:p>
            <a:pPr lvl="1"/>
            <a:r>
              <a:rPr lang="en-US" sz="1200" b="0" i="0" u="none" strike="noStrike" kern="1200" baseline="0" dirty="0" smtClean="0">
                <a:solidFill>
                  <a:schemeClr val="tx1"/>
                </a:solidFill>
                <a:latin typeface="+mn-lt"/>
                <a:ea typeface="+mn-ea"/>
                <a:cs typeface="+mn-cs"/>
              </a:rPr>
              <a:t>* Distribute information through newspapers, fliers, posters, radio.</a:t>
            </a:r>
          </a:p>
          <a:p>
            <a:r>
              <a:rPr lang="en-US" sz="1200" b="0" i="0" u="none" strike="noStrike" kern="1200" baseline="0" dirty="0" smtClean="0">
                <a:solidFill>
                  <a:schemeClr val="tx1"/>
                </a:solidFill>
                <a:latin typeface="+mn-lt"/>
                <a:ea typeface="+mn-ea"/>
                <a:cs typeface="+mn-cs"/>
              </a:rPr>
              <a:t>6. Continue to provide emergency transportation and Help-line access.</a:t>
            </a:r>
          </a:p>
          <a:p>
            <a:r>
              <a:rPr lang="en-US" sz="1200" b="0" i="0" u="none" strike="noStrike" kern="1200" baseline="0" dirty="0" smtClean="0">
                <a:solidFill>
                  <a:schemeClr val="tx1"/>
                </a:solidFill>
                <a:latin typeface="+mn-lt"/>
                <a:ea typeface="+mn-ea"/>
                <a:cs typeface="+mn-cs"/>
              </a:rPr>
              <a:t>7. Develop ‘support team’ to focus on ‘high risk individuals and families.’</a:t>
            </a:r>
          </a:p>
          <a:p>
            <a:r>
              <a:rPr lang="en-US" sz="1200" b="0" i="0" u="none" strike="noStrike" kern="1200" baseline="0" dirty="0" smtClean="0">
                <a:solidFill>
                  <a:schemeClr val="tx1"/>
                </a:solidFill>
                <a:latin typeface="+mn-lt"/>
                <a:ea typeface="+mn-ea"/>
                <a:cs typeface="+mn-cs"/>
              </a:rPr>
              <a:t>8. Continue to develop programs to help with non-pharmacologic</a:t>
            </a:r>
          </a:p>
          <a:p>
            <a:r>
              <a:rPr lang="en-US" sz="1200" b="0" i="0" u="none" strike="noStrike" kern="1200" baseline="0" dirty="0" smtClean="0">
                <a:solidFill>
                  <a:schemeClr val="tx1"/>
                </a:solidFill>
                <a:latin typeface="+mn-lt"/>
                <a:ea typeface="+mn-ea"/>
                <a:cs typeface="+mn-cs"/>
              </a:rPr>
              <a:t>management of stress and pain: yoga, counseling, drum circles, low-risk medication</a:t>
            </a:r>
          </a:p>
          <a:p>
            <a:r>
              <a:rPr lang="en-US" sz="1200" b="0" i="0" u="none" strike="noStrike" kern="1200" baseline="0" dirty="0" smtClean="0">
                <a:solidFill>
                  <a:schemeClr val="tx1"/>
                </a:solidFill>
                <a:latin typeface="+mn-lt"/>
                <a:ea typeface="+mn-ea"/>
                <a:cs typeface="+mn-cs"/>
              </a:rPr>
              <a:t>9. Community projects: environmental cleanup and gardens.</a:t>
            </a:r>
          </a:p>
          <a:p>
            <a:r>
              <a:rPr lang="en-US" sz="1200" b="0" i="0" u="none" strike="noStrike" kern="1200" baseline="0" dirty="0" smtClean="0">
                <a:solidFill>
                  <a:schemeClr val="tx1"/>
                </a:solidFill>
                <a:latin typeface="+mn-lt"/>
                <a:ea typeface="+mn-ea"/>
                <a:cs typeface="+mn-cs"/>
              </a:rPr>
              <a:t>10. Nurture and develop partnerships with community organizations</a:t>
            </a:r>
            <a:endParaRPr lang="en-US" b="0" dirty="0"/>
          </a:p>
        </p:txBody>
      </p:sp>
      <p:sp>
        <p:nvSpPr>
          <p:cNvPr id="4" name="Slide Number Placeholder 3"/>
          <p:cNvSpPr>
            <a:spLocks noGrp="1"/>
          </p:cNvSpPr>
          <p:nvPr>
            <p:ph type="sldNum" sz="quarter" idx="10"/>
          </p:nvPr>
        </p:nvSpPr>
        <p:spPr/>
        <p:txBody>
          <a:bodyPr/>
          <a:lstStyle/>
          <a:p>
            <a:fld id="{51597441-5F45-4FAB-B93C-8CAB7C426B75}" type="slidenum">
              <a:rPr lang="en-US" smtClean="0"/>
              <a:t>31</a:t>
            </a:fld>
            <a:endParaRPr lang="en-US"/>
          </a:p>
        </p:txBody>
      </p:sp>
    </p:spTree>
    <p:extLst>
      <p:ext uri="{BB962C8B-B14F-4D97-AF65-F5344CB8AC3E}">
        <p14:creationId xmlns:p14="http://schemas.microsoft.com/office/powerpoint/2010/main" val="39644734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three adjacent First Nations in southwestern Ontario- </a:t>
            </a:r>
            <a:r>
              <a:rPr lang="en-US" sz="1200" kern="1200" dirty="0" smtClean="0">
                <a:solidFill>
                  <a:schemeClr val="tx1"/>
                </a:solidFill>
                <a:effectLst/>
                <a:latin typeface="+mn-lt"/>
                <a:ea typeface="+mn-ea"/>
                <a:cs typeface="+mn-cs"/>
              </a:rPr>
              <a:t>COTTFN provides mobile</a:t>
            </a:r>
            <a:r>
              <a:rPr lang="en-US" sz="1200" kern="1200" baseline="0" dirty="0" smtClean="0">
                <a:solidFill>
                  <a:schemeClr val="tx1"/>
                </a:solidFill>
                <a:effectLst/>
                <a:latin typeface="+mn-lt"/>
                <a:ea typeface="+mn-ea"/>
                <a:cs typeface="+mn-cs"/>
              </a:rPr>
              <a:t> supply distribution,</a:t>
            </a:r>
            <a:r>
              <a:rPr lang="en-US" sz="1200" kern="120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education on safer substance use, naloxone kits, and support with treatment. </a:t>
            </a:r>
            <a:r>
              <a:rPr lang="en-US" sz="1200" kern="1200" dirty="0" smtClean="0">
                <a:solidFill>
                  <a:schemeClr val="tx1"/>
                </a:solidFill>
                <a:effectLst/>
                <a:latin typeface="+mn-lt"/>
                <a:ea typeface="+mn-ea"/>
                <a:cs typeface="+mn-cs"/>
              </a:rPr>
              <a:t>Their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harm reduction program includes the use of the traditional medicines sage, cedar, and </a:t>
            </a:r>
            <a:r>
              <a:rPr lang="en-US" sz="1200" kern="1200" dirty="0" err="1" smtClean="0">
                <a:solidFill>
                  <a:schemeClr val="tx1"/>
                </a:solidFill>
                <a:effectLst/>
                <a:latin typeface="+mn-lt"/>
                <a:ea typeface="+mn-ea"/>
                <a:cs typeface="+mn-cs"/>
              </a:rPr>
              <a:t>sweetgrass</a:t>
            </a:r>
            <a:r>
              <a:rPr lang="en-US" sz="1200" kern="1200" dirty="0" smtClean="0">
                <a:solidFill>
                  <a:schemeClr val="tx1"/>
                </a:solidFill>
                <a:effectLst/>
                <a:latin typeface="+mn-lt"/>
                <a:ea typeface="+mn-ea"/>
                <a:cs typeface="+mn-cs"/>
              </a:rPr>
              <a:t>. The</a:t>
            </a:r>
            <a:r>
              <a:rPr lang="en-US" sz="1200" kern="1200" baseline="0" dirty="0" smtClean="0">
                <a:solidFill>
                  <a:schemeClr val="tx1"/>
                </a:solidFill>
                <a:effectLst/>
                <a:latin typeface="+mn-lt"/>
                <a:ea typeface="+mn-ea"/>
                <a:cs typeface="+mn-cs"/>
              </a:rPr>
              <a:t> article noted that </a:t>
            </a:r>
            <a:r>
              <a:rPr lang="en-US" sz="1200" kern="1200" dirty="0" smtClean="0">
                <a:solidFill>
                  <a:schemeClr val="tx1"/>
                </a:solidFill>
                <a:effectLst/>
                <a:latin typeface="+mn-lt"/>
                <a:ea typeface="+mn-ea"/>
                <a:cs typeface="+mn-cs"/>
              </a:rPr>
              <a:t>this component has brought a real connection for some of the team’s clients, allowing them to open up emotionally.</a:t>
            </a:r>
          </a:p>
          <a:p>
            <a:endParaRPr lang="en-US" sz="1200" kern="1200" dirty="0" smtClean="0">
              <a:solidFill>
                <a:schemeClr val="tx1"/>
              </a:solidFill>
              <a:effectLst/>
              <a:latin typeface="+mn-lt"/>
              <a:ea typeface="+mn-ea"/>
              <a:cs typeface="+mn-cs"/>
            </a:endParaRPr>
          </a:p>
          <a:p>
            <a:r>
              <a:rPr lang="en-US" dirty="0" smtClean="0"/>
              <a:t>http://anishinabeknews.ca/2018/09/12/chippewas-of-the-thames-first-nation-launch-harm-reduction-program/</a:t>
            </a:r>
          </a:p>
          <a:p>
            <a:endParaRPr lang="en-US" b="1" dirty="0" smtClean="0"/>
          </a:p>
          <a:p>
            <a:r>
              <a:rPr lang="en-US" b="1" dirty="0" smtClean="0"/>
              <a:t>-new harm reduction service is available in Fort William First Nation (FWFN) in</a:t>
            </a:r>
            <a:r>
              <a:rPr lang="en-US" b="1" baseline="0" dirty="0" smtClean="0"/>
              <a:t> Ontario</a:t>
            </a:r>
            <a:r>
              <a:rPr lang="en-US" b="1" dirty="0" smtClean="0"/>
              <a:t>.</a:t>
            </a:r>
          </a:p>
          <a:p>
            <a:r>
              <a:rPr lang="en-US" dirty="0" smtClean="0"/>
              <a:t>A partnership with the Thunder Bay</a:t>
            </a:r>
            <a:r>
              <a:rPr lang="en-US" baseline="0" dirty="0" smtClean="0"/>
              <a:t> Health District allows for</a:t>
            </a:r>
            <a:r>
              <a:rPr lang="en-US" dirty="0" smtClean="0"/>
              <a:t> syringe distribution and recovery, safe inhalation kits for those who smoke, naloxone kits and education. They will establish a fixed harm reduction site at the Fort William Health Centre, where supplies can be accessed. This also gives people a place to access resources if they choose to get help by reducing the stigma associated with being a someone who uses drugs. </a:t>
            </a:r>
          </a:p>
          <a:p>
            <a:endParaRPr lang="en-US" dirty="0" smtClean="0"/>
          </a:p>
          <a:p>
            <a:r>
              <a:rPr lang="en-US" dirty="0" smtClean="0"/>
              <a:t>https://www.cbc.ca/news/canada/thunder-bay/fort-william-first-nation-harm-reduction-1.4421962</a:t>
            </a:r>
          </a:p>
          <a:p>
            <a:endParaRPr lang="en-US" dirty="0"/>
          </a:p>
        </p:txBody>
      </p:sp>
      <p:sp>
        <p:nvSpPr>
          <p:cNvPr id="4" name="Slide Number Placeholder 3"/>
          <p:cNvSpPr>
            <a:spLocks noGrp="1"/>
          </p:cNvSpPr>
          <p:nvPr>
            <p:ph type="sldNum" sz="quarter" idx="10"/>
          </p:nvPr>
        </p:nvSpPr>
        <p:spPr/>
        <p:txBody>
          <a:bodyPr/>
          <a:lstStyle/>
          <a:p>
            <a:fld id="{51597441-5F45-4FAB-B93C-8CAB7C426B75}" type="slidenum">
              <a:rPr lang="en-US" smtClean="0"/>
              <a:t>32</a:t>
            </a:fld>
            <a:endParaRPr lang="en-US"/>
          </a:p>
        </p:txBody>
      </p:sp>
    </p:spTree>
    <p:extLst>
      <p:ext uri="{BB962C8B-B14F-4D97-AF65-F5344CB8AC3E}">
        <p14:creationId xmlns:p14="http://schemas.microsoft.com/office/powerpoint/2010/main" val="7012153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smtClean="0"/>
              <a:t>Diagrams from work in BC.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FNHA's Indigenous Wellness team in BC created these roots of addiction and roots</a:t>
            </a:r>
            <a:r>
              <a:rPr lang="en-US" baseline="0" dirty="0" smtClean="0">
                <a:effectLst/>
              </a:rPr>
              <a:t> of connection diagrams as part of their “</a:t>
            </a:r>
            <a:r>
              <a:rPr lang="en-US" dirty="0" smtClean="0">
                <a:effectLst/>
              </a:rPr>
              <a:t>Not Just Naloxone workshop”  The workshop</a:t>
            </a:r>
            <a:r>
              <a:rPr lang="en-US" baseline="0" dirty="0" smtClean="0">
                <a:effectLst/>
              </a:rPr>
              <a:t> was </a:t>
            </a:r>
            <a:r>
              <a:rPr lang="en-US" dirty="0" smtClean="0">
                <a:effectLst/>
              </a:rPr>
              <a:t>aimed at shifting the focus to the deeper roots of this crisis.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effectLst/>
            </a:endParaRPr>
          </a:p>
          <a:p>
            <a:r>
              <a:rPr lang="en-US" dirty="0" smtClean="0">
                <a:effectLst/>
              </a:rPr>
              <a:t>This response uncovers and addresses the roots of addiction, acknowledges the roots of community connection, and empowers First Nations communities to design their own response to the issue—all while celebrating community and individual resilience.</a:t>
            </a:r>
          </a:p>
          <a:p>
            <a:endParaRPr lang="en-US" dirty="0" smtClean="0">
              <a:effectLst/>
            </a:endParaRPr>
          </a:p>
          <a:p>
            <a:r>
              <a:rPr lang="en-US" dirty="0" smtClean="0">
                <a:effectLst/>
              </a:rPr>
              <a:t>According</a:t>
            </a:r>
            <a:r>
              <a:rPr lang="en-US" baseline="0" dirty="0" smtClean="0">
                <a:effectLst/>
              </a:rPr>
              <a:t> to FNHA, </a:t>
            </a:r>
            <a:r>
              <a:rPr lang="en-US" dirty="0" smtClean="0">
                <a:effectLst/>
              </a:rPr>
              <a:t>Indigenous Harm Reduction is built on the foundation that reducing harm is not a new concept to Indigenous communities. Coming from a foundation of care and support, many communities have already been practicing harm reduction, as they work to include and involve the people that they care for who are using substances.</a:t>
            </a:r>
          </a:p>
          <a:p>
            <a:endParaRPr lang="en-US"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http://www.fnha.ca/about/news-and-events/news/not-just-naloxone-training-a-three-day-train-the-trainer-workshop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smtClean="0"/>
              <a:t>Roots of Addiction and Roots of Connection. Credit: FNHA Indigenous Wellness team</a:t>
            </a:r>
          </a:p>
          <a:p>
            <a:endParaRPr lang="en-US" dirty="0"/>
          </a:p>
        </p:txBody>
      </p:sp>
      <p:sp>
        <p:nvSpPr>
          <p:cNvPr id="4" name="Slide Number Placeholder 3"/>
          <p:cNvSpPr>
            <a:spLocks noGrp="1"/>
          </p:cNvSpPr>
          <p:nvPr>
            <p:ph type="sldNum" sz="quarter" idx="10"/>
          </p:nvPr>
        </p:nvSpPr>
        <p:spPr/>
        <p:txBody>
          <a:bodyPr/>
          <a:lstStyle/>
          <a:p>
            <a:fld id="{51597441-5F45-4FAB-B93C-8CAB7C426B75}" type="slidenum">
              <a:rPr lang="en-US" smtClean="0"/>
              <a:t>33</a:t>
            </a:fld>
            <a:endParaRPr lang="en-US"/>
          </a:p>
        </p:txBody>
      </p:sp>
    </p:spTree>
    <p:extLst>
      <p:ext uri="{BB962C8B-B14F-4D97-AF65-F5344CB8AC3E}">
        <p14:creationId xmlns:p14="http://schemas.microsoft.com/office/powerpoint/2010/main" val="20495250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http://www.fnha.ca/wellnessContent/Wellness/FNHA-Indigenous-Harm-Reduction-Principles-and-Practices-Fact-Sheet.pdf</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Indigenous Wellness Program at First Nations Health Authority developed ‘Indigenous Harm Reduction’ principles and practices as a learning diagram to host conversations regarding addiction and harm reduction.</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Indigenous Harm Reduction is a process of integrating cultural knowledge and values into the strategies and services associated with the work of harm reduction. The learning model reflecting animal teachings and values to support sensitive conversations around addictions and harm reduction through an Indigenous lens.</a:t>
            </a:r>
            <a:endParaRPr lang="en-US" dirty="0"/>
          </a:p>
        </p:txBody>
      </p:sp>
      <p:sp>
        <p:nvSpPr>
          <p:cNvPr id="4" name="Slide Number Placeholder 3"/>
          <p:cNvSpPr>
            <a:spLocks noGrp="1"/>
          </p:cNvSpPr>
          <p:nvPr>
            <p:ph type="sldNum" sz="quarter" idx="10"/>
          </p:nvPr>
        </p:nvSpPr>
        <p:spPr/>
        <p:txBody>
          <a:bodyPr/>
          <a:lstStyle/>
          <a:p>
            <a:fld id="{6F39ABEB-669B-49F1-A391-F0BEDC976CD4}" type="slidenum">
              <a:rPr lang="en-US" smtClean="0"/>
              <a:t>34</a:t>
            </a:fld>
            <a:endParaRPr lang="en-US"/>
          </a:p>
        </p:txBody>
      </p:sp>
    </p:spTree>
    <p:extLst>
      <p:ext uri="{BB962C8B-B14F-4D97-AF65-F5344CB8AC3E}">
        <p14:creationId xmlns:p14="http://schemas.microsoft.com/office/powerpoint/2010/main" val="3770034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If you have to, have someone check in on you and call for help if needed.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If choosing to mix (and aware of risks), use less and go slow. Beware</a:t>
            </a:r>
            <a:r>
              <a:rPr lang="en-US" baseline="0" dirty="0" smtClean="0"/>
              <a:t> of drug interactions (alcohol, Rx, cannabis, street drugs)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Tolerance is lower if using for the first time or if it has been some time, and being ill can increase risk of poisoning. </a:t>
            </a:r>
          </a:p>
          <a:p>
            <a:pPr marL="174708" indent="-174708">
              <a:spcBef>
                <a:spcPct val="0"/>
              </a:spcBef>
              <a:buFont typeface="Arial" panose="020B0604020202020204" pitchFamily="34" charset="0"/>
              <a:buChar char="•"/>
            </a:pPr>
            <a:r>
              <a:rPr lang="en-US" sz="1200" dirty="0" smtClean="0"/>
              <a:t>We use the term “poisoning" because it is a technically accurate diagnostic term for what's happening inside the body. </a:t>
            </a:r>
          </a:p>
          <a:p>
            <a:pPr marL="174708" indent="-174708">
              <a:spcBef>
                <a:spcPct val="0"/>
              </a:spcBef>
              <a:buFont typeface="Arial" panose="020B0604020202020204" pitchFamily="34" charset="0"/>
              <a:buChar char="•"/>
            </a:pPr>
            <a:r>
              <a:rPr lang="en-US" sz="1200" dirty="0" smtClean="0"/>
              <a:t>“Overdose," means "to administer medicine in too large a dose," and implies that the person using the substance knows what the dose is, and chooses to take too much</a:t>
            </a:r>
            <a:r>
              <a:rPr lang="en-US" sz="1200" baseline="0" dirty="0" smtClean="0"/>
              <a:t>, which is not the case street opioid varieties.</a:t>
            </a:r>
            <a:endParaRPr lang="en-CA" altLang="en-US" sz="120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smtClean="0"/>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192689A3-82B4-494E-969B-74AB96299A93}" type="slidenum">
              <a:rPr lang="en-US" smtClean="0"/>
              <a:t>35</a:t>
            </a:fld>
            <a:endParaRPr lang="en-US"/>
          </a:p>
        </p:txBody>
      </p:sp>
    </p:spTree>
    <p:extLst>
      <p:ext uri="{BB962C8B-B14F-4D97-AF65-F5344CB8AC3E}">
        <p14:creationId xmlns:p14="http://schemas.microsoft.com/office/powerpoint/2010/main" val="27608110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smtClean="0"/>
              <a:t>Often mentioned</a:t>
            </a:r>
            <a:r>
              <a:rPr lang="en-CA" sz="1200" baseline="0" dirty="0" smtClean="0"/>
              <a:t> with</a:t>
            </a:r>
            <a:r>
              <a:rPr lang="en-CA" sz="1200" dirty="0" smtClean="0"/>
              <a:t> the phrase “meeting people where they are at,” harm reduction respects a</a:t>
            </a:r>
            <a:r>
              <a:rPr lang="en-CA" sz="1200" baseline="0" dirty="0" smtClean="0"/>
              <a:t> person’s right to choose to live at risk, while maintaining connection and support through education, engagement and unconditional positive regard. </a:t>
            </a:r>
            <a:endParaRPr lang="en-CA" sz="1200" dirty="0" smtClean="0"/>
          </a:p>
          <a:p>
            <a:pPr eaLnBrk="1" hangingPunct="1">
              <a:spcBef>
                <a:spcPct val="0"/>
              </a:spcBef>
            </a:pPr>
            <a:endParaRPr lang="fr-CA" altLang="en-US" dirty="0" smtClean="0">
              <a:latin typeface="Cambria Math" panose="02040503050406030204" pitchFamily="18" charset="0"/>
              <a:ea typeface="Cambria Math" panose="02040503050406030204" pitchFamily="18" charset="0"/>
              <a:cs typeface="Cambria Math" panose="02040503050406030204"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CA" dirty="0" smtClean="0"/>
              <a:t>It</a:t>
            </a:r>
            <a:r>
              <a:rPr lang="en-CA" baseline="0" dirty="0" smtClean="0"/>
              <a:t> recognizes the inherent value of human beings and how relationships impact health and care delivery. We accept people as they are with an </a:t>
            </a:r>
            <a:r>
              <a:rPr lang="en-US" dirty="0" smtClean="0"/>
              <a:t>open door through which people can begin to establish trusting relationships to access the care and support they may need. </a:t>
            </a:r>
          </a:p>
          <a:p>
            <a:pPr marL="0" indent="0">
              <a:buNone/>
            </a:pPr>
            <a:endParaRPr lang="en-US" sz="1200" dirty="0" smtClean="0"/>
          </a:p>
          <a:p>
            <a:pPr marL="0" indent="0">
              <a:buNone/>
            </a:pPr>
            <a:r>
              <a:rPr lang="en-US" sz="1200" dirty="0" smtClean="0"/>
              <a:t>Harm reduction can be incorporated and adapted into indigenous communities </a:t>
            </a:r>
            <a:endParaRPr lang="en-CA" sz="1200" dirty="0" smtClean="0"/>
          </a:p>
          <a:p>
            <a:endParaRPr lang="en-US" sz="1200" dirty="0" smtClean="0"/>
          </a:p>
          <a:p>
            <a:pPr marL="0" indent="0">
              <a:buNone/>
            </a:pPr>
            <a:r>
              <a:rPr lang="en-US" sz="1200" dirty="0" smtClean="0"/>
              <a:t>Stigma can cause harm and death when people who use substances are afraid to access care and support services due to shame and trauma</a:t>
            </a:r>
          </a:p>
          <a:p>
            <a:endParaRPr lang="en-CA" dirty="0"/>
          </a:p>
        </p:txBody>
      </p:sp>
      <p:sp>
        <p:nvSpPr>
          <p:cNvPr id="4" name="Slide Number Placeholder 3"/>
          <p:cNvSpPr>
            <a:spLocks noGrp="1"/>
          </p:cNvSpPr>
          <p:nvPr>
            <p:ph type="sldNum" sz="quarter" idx="10"/>
          </p:nvPr>
        </p:nvSpPr>
        <p:spPr/>
        <p:txBody>
          <a:bodyPr/>
          <a:lstStyle/>
          <a:p>
            <a:fld id="{192689A3-82B4-494E-969B-74AB96299A93}" type="slidenum">
              <a:rPr lang="en-US" smtClean="0"/>
              <a:t>36</a:t>
            </a:fld>
            <a:endParaRPr lang="en-US"/>
          </a:p>
        </p:txBody>
      </p:sp>
    </p:spTree>
    <p:extLst>
      <p:ext uri="{BB962C8B-B14F-4D97-AF65-F5344CB8AC3E}">
        <p14:creationId xmlns:p14="http://schemas.microsoft.com/office/powerpoint/2010/main" val="37249818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Friendship</a:t>
            </a:r>
            <a:r>
              <a:rPr lang="en-US" baseline="0" dirty="0" smtClean="0"/>
              <a:t> </a:t>
            </a:r>
            <a:r>
              <a:rPr lang="en-US" baseline="0" dirty="0" err="1" smtClean="0"/>
              <a:t>Centres</a:t>
            </a:r>
            <a:r>
              <a:rPr lang="en-US" baseline="0" dirty="0" smtClean="0"/>
              <a:t> – provide services to urban communities that are </a:t>
            </a:r>
            <a:r>
              <a:rPr lang="en-US" baseline="0" dirty="0" err="1" smtClean="0"/>
              <a:t>centred</a:t>
            </a:r>
            <a:r>
              <a:rPr lang="en-US" baseline="0" dirty="0" smtClean="0"/>
              <a:t> around culture and </a:t>
            </a:r>
          </a:p>
          <a:p>
            <a:endParaRPr lang="en-US" baseline="0" dirty="0" smtClean="0"/>
          </a:p>
          <a:p>
            <a:r>
              <a:rPr lang="en-US" baseline="0" dirty="0" smtClean="0"/>
              <a:t>Thunderbird Partnership Foundation – networks, conducts research and develops guidelines and best practices for community prevention programs and treatment </a:t>
            </a:r>
            <a:r>
              <a:rPr lang="en-US" baseline="0" dirty="0" err="1" smtClean="0"/>
              <a:t>centres</a:t>
            </a:r>
            <a:r>
              <a:rPr lang="en-US" baseline="0" dirty="0" smtClean="0"/>
              <a:t>, also provides training, and a continuum of care for indigenous people in Canada.</a:t>
            </a:r>
          </a:p>
        </p:txBody>
      </p:sp>
      <p:sp>
        <p:nvSpPr>
          <p:cNvPr id="4" name="Slide Number Placeholder 3"/>
          <p:cNvSpPr>
            <a:spLocks noGrp="1"/>
          </p:cNvSpPr>
          <p:nvPr>
            <p:ph type="sldNum" sz="quarter" idx="10"/>
          </p:nvPr>
        </p:nvSpPr>
        <p:spPr/>
        <p:txBody>
          <a:bodyPr/>
          <a:lstStyle/>
          <a:p>
            <a:fld id="{192689A3-82B4-494E-969B-74AB96299A93}" type="slidenum">
              <a:rPr lang="en-US" smtClean="0"/>
              <a:t>38</a:t>
            </a:fld>
            <a:endParaRPr lang="en-US"/>
          </a:p>
        </p:txBody>
      </p:sp>
    </p:spTree>
    <p:extLst>
      <p:ext uri="{BB962C8B-B14F-4D97-AF65-F5344CB8AC3E}">
        <p14:creationId xmlns:p14="http://schemas.microsoft.com/office/powerpoint/2010/main" val="38154766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92689A3-82B4-494E-969B-74AB96299A93}" type="slidenum">
              <a:rPr lang="en-US" smtClean="0"/>
              <a:t>39</a:t>
            </a:fld>
            <a:endParaRPr lang="en-US"/>
          </a:p>
        </p:txBody>
      </p:sp>
    </p:spTree>
    <p:extLst>
      <p:ext uri="{BB962C8B-B14F-4D97-AF65-F5344CB8AC3E}">
        <p14:creationId xmlns:p14="http://schemas.microsoft.com/office/powerpoint/2010/main" val="34946753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92689A3-82B4-494E-969B-74AB96299A93}" type="slidenum">
              <a:rPr lang="en-US" smtClean="0"/>
              <a:t>40</a:t>
            </a:fld>
            <a:endParaRPr lang="en-US"/>
          </a:p>
        </p:txBody>
      </p:sp>
    </p:spTree>
    <p:extLst>
      <p:ext uri="{BB962C8B-B14F-4D97-AF65-F5344CB8AC3E}">
        <p14:creationId xmlns:p14="http://schemas.microsoft.com/office/powerpoint/2010/main" val="1648413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endParaRPr lang="en-US" sz="1200" dirty="0" smtClean="0"/>
          </a:p>
          <a:p>
            <a:endParaRPr lang="en-CA" dirty="0"/>
          </a:p>
        </p:txBody>
      </p:sp>
      <p:sp>
        <p:nvSpPr>
          <p:cNvPr id="4" name="Slide Number Placeholder 3"/>
          <p:cNvSpPr>
            <a:spLocks noGrp="1"/>
          </p:cNvSpPr>
          <p:nvPr>
            <p:ph type="sldNum" sz="quarter" idx="10"/>
          </p:nvPr>
        </p:nvSpPr>
        <p:spPr/>
        <p:txBody>
          <a:bodyPr/>
          <a:lstStyle/>
          <a:p>
            <a:fld id="{192689A3-82B4-494E-969B-74AB96299A93}" type="slidenum">
              <a:rPr lang="en-US" smtClean="0"/>
              <a:t>4</a:t>
            </a:fld>
            <a:endParaRPr lang="en-US"/>
          </a:p>
        </p:txBody>
      </p:sp>
    </p:spTree>
    <p:extLst>
      <p:ext uri="{BB962C8B-B14F-4D97-AF65-F5344CB8AC3E}">
        <p14:creationId xmlns:p14="http://schemas.microsoft.com/office/powerpoint/2010/main" val="1582071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aseline="0" dirty="0" smtClean="0"/>
              <a:t>One of the main principles of harm reduction is recognizing that substance use is inevitable- it is not something that we will ever eradicate from the world.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It is likely that we</a:t>
            </a:r>
            <a:r>
              <a:rPr lang="en-US" altLang="en-US" baseline="0" dirty="0" smtClean="0"/>
              <a:t> have all used or will use psychoactive substances at some point in our lives for the benefits that they provide.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Casual use, dependence, and poisoning can affect anyone and many people use substances without ever becoming chronically dependent.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It’s important to consider why people consume/use/take psychoactive substances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What benefits do</a:t>
            </a:r>
            <a:r>
              <a:rPr lang="en-US" sz="1200" baseline="0" dirty="0" smtClean="0"/>
              <a:t> they provide people?</a:t>
            </a:r>
            <a:endParaRPr lang="en-US" sz="1200" dirty="0" smtClean="0"/>
          </a:p>
          <a:p>
            <a:endParaRPr lang="en-CA" dirty="0"/>
          </a:p>
        </p:txBody>
      </p:sp>
      <p:sp>
        <p:nvSpPr>
          <p:cNvPr id="4" name="Slide Number Placeholder 3"/>
          <p:cNvSpPr>
            <a:spLocks noGrp="1"/>
          </p:cNvSpPr>
          <p:nvPr>
            <p:ph type="sldNum" sz="quarter" idx="10"/>
          </p:nvPr>
        </p:nvSpPr>
        <p:spPr/>
        <p:txBody>
          <a:bodyPr/>
          <a:lstStyle/>
          <a:p>
            <a:fld id="{192689A3-82B4-494E-969B-74AB96299A93}" type="slidenum">
              <a:rPr lang="en-US" smtClean="0"/>
              <a:t>5</a:t>
            </a:fld>
            <a:endParaRPr lang="en-US"/>
          </a:p>
        </p:txBody>
      </p:sp>
    </p:spTree>
    <p:extLst>
      <p:ext uri="{BB962C8B-B14F-4D97-AF65-F5344CB8AC3E}">
        <p14:creationId xmlns:p14="http://schemas.microsoft.com/office/powerpoint/2010/main" val="1674049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marR="0" lvl="0" indent="-174708" algn="l" defTabSz="914400" rtl="0" eaLnBrk="1" fontAlgn="auto" latinLnBrk="0" hangingPunct="1">
              <a:lnSpc>
                <a:spcPct val="100000"/>
              </a:lnSpc>
              <a:spcBef>
                <a:spcPct val="0"/>
              </a:spcBef>
              <a:spcAft>
                <a:spcPts val="611"/>
              </a:spcAft>
              <a:buClrTx/>
              <a:buSzTx/>
              <a:buFontTx/>
              <a:buNone/>
              <a:tabLst/>
              <a:defRPr/>
            </a:pPr>
            <a:r>
              <a:rPr lang="en-US" sz="1100" dirty="0" smtClean="0"/>
              <a:t>Recognizing that people do things for a reason (to meet a need) is so</a:t>
            </a:r>
            <a:r>
              <a:rPr lang="en-US" sz="1100" baseline="0" dirty="0" smtClean="0"/>
              <a:t> important to providing good care. Simply put, </a:t>
            </a:r>
            <a:r>
              <a:rPr lang="en-US" sz="1100" b="0" baseline="0" dirty="0" smtClean="0"/>
              <a:t>people take substances to feel better. </a:t>
            </a:r>
          </a:p>
          <a:p>
            <a:pPr marL="174708" indent="-174708">
              <a:spcBef>
                <a:spcPct val="0"/>
              </a:spcBef>
              <a:spcAft>
                <a:spcPts val="611"/>
              </a:spcAft>
            </a:pPr>
            <a:r>
              <a:rPr lang="en-US" sz="1100" dirty="0" smtClean="0"/>
              <a:t>Harmful health behaviours provide some benefit. Assessing, acknowledging and weighing</a:t>
            </a:r>
            <a:r>
              <a:rPr lang="en-US" sz="1100" baseline="0" dirty="0" smtClean="0"/>
              <a:t> the risks and benefits help us understand how we can mitigate risks around behaviours</a:t>
            </a:r>
            <a:r>
              <a:rPr lang="en-US" sz="1100" dirty="0" smtClean="0"/>
              <a:t>.</a:t>
            </a:r>
            <a:r>
              <a:rPr lang="en-US" sz="1100" baseline="0" dirty="0" smtClean="0"/>
              <a:t> </a:t>
            </a:r>
            <a:r>
              <a:rPr lang="en-US" sz="1100" dirty="0" smtClean="0"/>
              <a:t>This empowers to present</a:t>
            </a:r>
            <a:r>
              <a:rPr lang="en-US" sz="1100" baseline="0" dirty="0" smtClean="0"/>
              <a:t> appropriate and </a:t>
            </a:r>
          </a:p>
          <a:p>
            <a:pPr marL="174708" indent="-174708">
              <a:spcBef>
                <a:spcPct val="0"/>
              </a:spcBef>
              <a:spcAft>
                <a:spcPts val="611"/>
              </a:spcAft>
            </a:pPr>
            <a:r>
              <a:rPr lang="en-US" sz="1100" baseline="0" dirty="0" smtClean="0"/>
              <a:t>realistic options </a:t>
            </a:r>
            <a:r>
              <a:rPr lang="en-US" sz="1100" dirty="0" smtClean="0"/>
              <a:t>as service</a:t>
            </a:r>
            <a:r>
              <a:rPr lang="en-US" sz="1100" baseline="0" dirty="0" smtClean="0"/>
              <a:t> or care providers, family members, friends to people engaging in psychoactive substance use.</a:t>
            </a:r>
          </a:p>
          <a:p>
            <a:pPr marL="174708" indent="-174708">
              <a:spcBef>
                <a:spcPct val="0"/>
              </a:spcBef>
              <a:spcAft>
                <a:spcPts val="611"/>
              </a:spcAft>
            </a:pPr>
            <a:endParaRPr lang="en-US" sz="1100" dirty="0" smtClean="0"/>
          </a:p>
          <a:p>
            <a:pPr marL="174708" indent="-174708">
              <a:spcBef>
                <a:spcPct val="0"/>
              </a:spcBef>
              <a:spcAft>
                <a:spcPts val="611"/>
              </a:spcAft>
            </a:pPr>
            <a:r>
              <a:rPr lang="en-US" sz="1100" dirty="0" smtClean="0"/>
              <a:t>e.g.,</a:t>
            </a:r>
            <a:r>
              <a:rPr lang="en-US" sz="1100" baseline="0" dirty="0" smtClean="0"/>
              <a:t> if we explore the motivation to use for someone who is chronically using crystal meth and experiencing homelessness, often we find that people who use crystal meth do so to maintain alertness, to stay awake overnight, to stay safe and mobile when on the streets, where at times people may be assaulted or robbed while asleep</a:t>
            </a:r>
            <a:endParaRPr lang="en-CA" sz="1100" dirty="0" smtClean="0"/>
          </a:p>
          <a:p>
            <a:pPr marL="0" indent="0">
              <a:spcBef>
                <a:spcPct val="0"/>
              </a:spcBef>
              <a:spcAft>
                <a:spcPts val="611"/>
              </a:spcAft>
              <a:buFont typeface="Arial" panose="020B0604020202020204" pitchFamily="34" charset="0"/>
              <a:buNone/>
            </a:pPr>
            <a:endParaRPr lang="en-US" baseline="0" dirty="0" smtClean="0">
              <a:solidFill>
                <a:srgbClr val="FF0000"/>
              </a:solidFill>
            </a:endParaRPr>
          </a:p>
          <a:p>
            <a:pPr marL="0" indent="0">
              <a:spcBef>
                <a:spcPct val="0"/>
              </a:spcBef>
              <a:spcAft>
                <a:spcPts val="611"/>
              </a:spcAft>
              <a:buFont typeface="Arial" panose="020B0604020202020204" pitchFamily="34" charset="0"/>
              <a:buNone/>
            </a:pPr>
            <a:r>
              <a:rPr lang="en-US" baseline="0" dirty="0" smtClean="0">
                <a:solidFill>
                  <a:srgbClr val="FF0000"/>
                </a:solidFill>
              </a:rPr>
              <a:t>A note on trauma: </a:t>
            </a:r>
            <a:r>
              <a:rPr lang="en-US" altLang="en-US" sz="1200" dirty="0" smtClean="0"/>
              <a:t>the</a:t>
            </a:r>
            <a:r>
              <a:rPr lang="en-US" altLang="en-US" sz="1200" baseline="0" dirty="0" smtClean="0"/>
              <a:t> experience of </a:t>
            </a:r>
            <a:r>
              <a:rPr lang="en-US" altLang="en-US" sz="1200" dirty="0" smtClean="0"/>
              <a:t>childhood trauma is linked to compulsive use of nicotine, alcohol, and injected street drugs (</a:t>
            </a:r>
            <a:r>
              <a:rPr lang="en-US" altLang="en-US" sz="1200" dirty="0" err="1" smtClean="0"/>
              <a:t>Felitti</a:t>
            </a:r>
            <a:r>
              <a:rPr lang="en-US" altLang="en-US" sz="1200" dirty="0" smtClean="0"/>
              <a:t>, 2004).</a:t>
            </a:r>
          </a:p>
          <a:p>
            <a:pPr marL="0" indent="0">
              <a:spcBef>
                <a:spcPct val="0"/>
              </a:spcBef>
              <a:spcAft>
                <a:spcPts val="611"/>
              </a:spcAft>
              <a:buFont typeface="Arial" panose="020B0604020202020204" pitchFamily="34" charset="0"/>
              <a:buNone/>
            </a:pPr>
            <a:endParaRPr lang="en-US" baseline="0" dirty="0" smtClean="0">
              <a:solidFill>
                <a:srgbClr val="FF0000"/>
              </a:solidFill>
            </a:endParaRPr>
          </a:p>
          <a:p>
            <a:pPr defTabSz="931774">
              <a:defRPr/>
            </a:pPr>
            <a:r>
              <a:rPr lang="en-US" altLang="en-US" sz="1200" dirty="0" smtClean="0"/>
              <a:t>References</a:t>
            </a:r>
          </a:p>
          <a:p>
            <a:pPr defTabSz="931774">
              <a:defRPr/>
            </a:pPr>
            <a:r>
              <a:rPr lang="en-US" altLang="en-US" sz="1200" dirty="0" smtClean="0"/>
              <a:t>https://www.samhsa.gov/nctic/trauma-interventions </a:t>
            </a:r>
          </a:p>
          <a:p>
            <a:r>
              <a:rPr lang="en-CA" dirty="0" smtClean="0"/>
              <a:t>http://www.ccsa.ca/Resource%20Library/CCSA-Trauma-informed-Care-Toolkit-2014-en.pdf</a:t>
            </a:r>
          </a:p>
          <a:p>
            <a:r>
              <a:rPr lang="en-US" sz="1200" kern="1200" baseline="0" dirty="0" smtClean="0">
                <a:solidFill>
                  <a:schemeClr val="tx1"/>
                </a:solidFill>
                <a:effectLst/>
                <a:latin typeface="+mn-lt"/>
                <a:ea typeface="+mn-ea"/>
                <a:cs typeface="+mn-cs"/>
              </a:rPr>
              <a:t>https://www.cdc.gov/violenceprevention/acestudy/index.html (Centre for Disease Control and Prevention CDCP)</a:t>
            </a:r>
          </a:p>
          <a:p>
            <a:r>
              <a:rPr lang="en-US" dirty="0" smtClean="0"/>
              <a:t>Health. 2007;1(2):141–143. </a:t>
            </a:r>
            <a:r>
              <a:rPr lang="en-US" dirty="0" err="1" smtClean="0"/>
              <a:t>Anda</a:t>
            </a:r>
            <a:r>
              <a:rPr lang="en-US" dirty="0" smtClean="0"/>
              <a:t> RF, </a:t>
            </a:r>
            <a:r>
              <a:rPr lang="en-US" dirty="0" err="1" smtClean="0"/>
              <a:t>Butchart</a:t>
            </a:r>
            <a:r>
              <a:rPr lang="en-US" dirty="0" smtClean="0"/>
              <a:t> A, </a:t>
            </a:r>
            <a:r>
              <a:rPr lang="en-US" b="1" dirty="0" err="1" smtClean="0"/>
              <a:t>Felitti</a:t>
            </a:r>
            <a:r>
              <a:rPr lang="en-US" dirty="0" smtClean="0"/>
              <a:t> VJ, Brown DW. Building a framework for global surveillance of the public health implications of adverse childhood experiences . AM J </a:t>
            </a:r>
            <a:r>
              <a:rPr lang="en-US" dirty="0" err="1" smtClean="0"/>
              <a:t>Prev</a:t>
            </a:r>
            <a:r>
              <a:rPr lang="en-US" dirty="0" smtClean="0"/>
              <a:t> Med . 2010</a:t>
            </a:r>
            <a:endParaRPr lang="en-US" sz="1200" kern="1200" baseline="0" dirty="0" smtClean="0">
              <a:solidFill>
                <a:schemeClr val="tx1"/>
              </a:solidFill>
              <a:effectLst/>
              <a:latin typeface="+mn-lt"/>
              <a:ea typeface="+mn-ea"/>
              <a:cs typeface="+mn-cs"/>
            </a:endParaRPr>
          </a:p>
          <a:p>
            <a:pPr marL="0" indent="0">
              <a:spcBef>
                <a:spcPct val="0"/>
              </a:spcBef>
              <a:spcAft>
                <a:spcPts val="611"/>
              </a:spcAft>
              <a:buFont typeface="Arial" panose="020B0604020202020204" pitchFamily="34" charset="0"/>
              <a:buNone/>
            </a:pPr>
            <a:endParaRPr lang="en-US" baseline="0" dirty="0" smtClean="0">
              <a:solidFill>
                <a:srgbClr val="FF0000"/>
              </a:solidFill>
            </a:endParaRPr>
          </a:p>
        </p:txBody>
      </p:sp>
      <p:sp>
        <p:nvSpPr>
          <p:cNvPr id="4" name="Slide Number Placeholder 3"/>
          <p:cNvSpPr>
            <a:spLocks noGrp="1"/>
          </p:cNvSpPr>
          <p:nvPr>
            <p:ph type="sldNum" sz="quarter" idx="10"/>
          </p:nvPr>
        </p:nvSpPr>
        <p:spPr/>
        <p:txBody>
          <a:bodyPr/>
          <a:lstStyle/>
          <a:p>
            <a:fld id="{192689A3-82B4-494E-969B-74AB96299A93}" type="slidenum">
              <a:rPr lang="en-US" smtClean="0"/>
              <a:t>6</a:t>
            </a:fld>
            <a:endParaRPr lang="en-US" dirty="0"/>
          </a:p>
        </p:txBody>
      </p:sp>
    </p:spTree>
    <p:extLst>
      <p:ext uri="{BB962C8B-B14F-4D97-AF65-F5344CB8AC3E}">
        <p14:creationId xmlns:p14="http://schemas.microsoft.com/office/powerpoint/2010/main" val="1229554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sz="1200" dirty="0" smtClean="0"/>
              <a:t>Substance</a:t>
            </a:r>
            <a:r>
              <a:rPr lang="en-US" sz="1200" baseline="0" dirty="0" smtClean="0"/>
              <a:t> use can be viewed on a spectrum. On one end, use can be viewed as beneficial with little negative impact (e.g., drinking coffee) and on the other, people can experience more negative effects on their life due to chronic and compulsive substance use and be diagnosed with a substance use disorder, which some may refer to as addiction.</a:t>
            </a:r>
          </a:p>
          <a:p>
            <a:pPr marL="0" marR="0" lvl="0" indent="0" algn="l" defTabSz="931774" rtl="0" eaLnBrk="1" fontAlgn="auto" latinLnBrk="0" hangingPunct="1">
              <a:lnSpc>
                <a:spcPct val="100000"/>
              </a:lnSpc>
              <a:spcBef>
                <a:spcPts val="0"/>
              </a:spcBef>
              <a:spcAft>
                <a:spcPts val="0"/>
              </a:spcAft>
              <a:buClrTx/>
              <a:buSzTx/>
              <a:buFontTx/>
              <a:buNone/>
              <a:tabLst/>
              <a:defRPr/>
            </a:pPr>
            <a:endParaRPr lang="en-US" sz="1200" baseline="0" dirty="0" smtClean="0"/>
          </a:p>
          <a:p>
            <a:pPr marL="0" marR="0" lvl="0" indent="0" algn="l" defTabSz="931774" rtl="0" eaLnBrk="1" fontAlgn="auto" latinLnBrk="0" hangingPunct="1">
              <a:lnSpc>
                <a:spcPct val="100000"/>
              </a:lnSpc>
              <a:spcBef>
                <a:spcPts val="0"/>
              </a:spcBef>
              <a:spcAft>
                <a:spcPts val="0"/>
              </a:spcAft>
              <a:buClrTx/>
              <a:buSzTx/>
              <a:buFontTx/>
              <a:buNone/>
              <a:tabLst/>
              <a:defRPr/>
            </a:pPr>
            <a:r>
              <a:rPr lang="en-US" sz="1200" baseline="0" dirty="0" smtClean="0"/>
              <a:t>People can move back and forth along the spectrum at any given time and for any given substance. </a:t>
            </a:r>
            <a:r>
              <a:rPr lang="en-US" sz="1200" dirty="0" smtClean="0"/>
              <a:t>Many people will use psychoactive substances and never</a:t>
            </a:r>
            <a:r>
              <a:rPr lang="en-US" sz="1200" baseline="0" dirty="0" smtClean="0"/>
              <a:t> get to the point of a use disorder or great harm</a:t>
            </a:r>
            <a:r>
              <a:rPr lang="en-US" sz="1200" dirty="0" smtClean="0"/>
              <a:t>, but it is important to note that there is always a potential for overdose or poisoning</a:t>
            </a:r>
            <a:r>
              <a:rPr lang="en-US" sz="1200" baseline="0" dirty="0" smtClean="0"/>
              <a:t> with psychoactive substance use, especially with fentanyl and any street-made drug, and overdose incidents do not discriminate. They can impact anyone—no matter their race, socioeconomic status, education or profession.</a:t>
            </a:r>
            <a:endParaRPr lang="en-US" sz="1200" dirty="0" smtClean="0"/>
          </a:p>
          <a:p>
            <a:pPr defTabSz="931774">
              <a:defRPr/>
            </a:pPr>
            <a:endParaRPr lang="en-CA" altLang="en-US" dirty="0" smtClean="0"/>
          </a:p>
          <a:p>
            <a:pPr marL="0" marR="0" lvl="0" indent="0" algn="l" defTabSz="931774" rtl="0" eaLnBrk="1" fontAlgn="auto" latinLnBrk="0" hangingPunct="1">
              <a:lnSpc>
                <a:spcPct val="100000"/>
              </a:lnSpc>
              <a:spcBef>
                <a:spcPts val="0"/>
              </a:spcBef>
              <a:spcAft>
                <a:spcPts val="0"/>
              </a:spcAft>
              <a:buClrTx/>
              <a:buSzTx/>
              <a:buFontTx/>
              <a:buNone/>
              <a:tabLst/>
              <a:defRPr/>
            </a:pPr>
            <a:r>
              <a:rPr lang="en-US" baseline="0" dirty="0" smtClean="0"/>
              <a:t>It is also important to point out that the reasons people start to use are not always the same reasons why they continue to use. People with substance use disorders experience changes in brain structure, where they experience reward from compulsive use. Often this reward is simply avoiding very painful withdrawal symptoms.</a:t>
            </a:r>
          </a:p>
          <a:p>
            <a:pPr marL="0" marR="0" lvl="0" indent="0" algn="l" defTabSz="931774"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31774" rtl="0" eaLnBrk="1" fontAlgn="auto" latinLnBrk="0" hangingPunct="1">
              <a:lnSpc>
                <a:spcPct val="100000"/>
              </a:lnSpc>
              <a:spcBef>
                <a:spcPts val="0"/>
              </a:spcBef>
              <a:spcAft>
                <a:spcPts val="0"/>
              </a:spcAft>
              <a:buClrTx/>
              <a:buSzTx/>
              <a:buFontTx/>
              <a:buNone/>
              <a:tabLst/>
              <a:defRPr/>
            </a:pPr>
            <a:r>
              <a:rPr lang="en-US" baseline="0" dirty="0" smtClean="0"/>
              <a:t>When it comes to levels of harm and levels of risk we know that, because of the toxic drug supply on the streets, anyone using street-made substances or drugs is at risk of death due to do poisoning or overdose. People using psychoactive substances are often marginalized and stigmatized, with minimal supports—many are afraid to seek help for fear of being mistreated or the negative effects labelling and prejudice will have on their lives and loved ones. </a:t>
            </a:r>
          </a:p>
          <a:p>
            <a:pPr marL="0" marR="0" lvl="0" indent="0" algn="l" defTabSz="931774"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31774"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A harm reduction approach can be applied at any point along this spectrum. It is important to understand how someone views their substance use on this spectrum to foster conversations around supports and the plan for care. </a:t>
            </a:r>
            <a:endParaRPr lang="en-US" baseline="0" dirty="0" smtClean="0"/>
          </a:p>
          <a:p>
            <a:endParaRPr lang="en-CA" dirty="0" smtClean="0"/>
          </a:p>
          <a:p>
            <a:endParaRPr lang="en-US" baseline="0" dirty="0" smtClean="0"/>
          </a:p>
        </p:txBody>
      </p:sp>
      <p:sp>
        <p:nvSpPr>
          <p:cNvPr id="4" name="Slide Number Placeholder 3"/>
          <p:cNvSpPr>
            <a:spLocks noGrp="1"/>
          </p:cNvSpPr>
          <p:nvPr>
            <p:ph type="sldNum" sz="quarter" idx="10"/>
          </p:nvPr>
        </p:nvSpPr>
        <p:spPr/>
        <p:txBody>
          <a:bodyPr/>
          <a:lstStyle/>
          <a:p>
            <a:fld id="{192689A3-82B4-494E-969B-74AB96299A93}" type="slidenum">
              <a:rPr lang="en-US" smtClean="0"/>
              <a:t>7</a:t>
            </a:fld>
            <a:endParaRPr lang="en-US"/>
          </a:p>
        </p:txBody>
      </p:sp>
    </p:spTree>
    <p:extLst>
      <p:ext uri="{BB962C8B-B14F-4D97-AF65-F5344CB8AC3E}">
        <p14:creationId xmlns:p14="http://schemas.microsoft.com/office/powerpoint/2010/main" val="75336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Risk doesn’t exist just in using substances, but in acquiring them and in abstaining from them after using for some time.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Risks around acquiring drugs may be related to exposure to situations, such as criminal behaviour (either being exposed to or conducting criminal acts such as drug dealing, robbery, etc.).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Risks around use of drugs depend on the to the drug used, the amount taken, and the method of consumption. Each drug and method has different effects and potential consequences on a person’s health. </a:t>
            </a:r>
          </a:p>
          <a:p>
            <a:r>
              <a:rPr lang="en-US" sz="1200" b="0" i="0" u="none" strike="noStrike" kern="1200" baseline="0" dirty="0" err="1" smtClean="0">
                <a:solidFill>
                  <a:schemeClr val="tx1"/>
                </a:solidFill>
                <a:latin typeface="+mn-lt"/>
                <a:ea typeface="+mn-ea"/>
                <a:cs typeface="+mn-cs"/>
              </a:rPr>
              <a:t>e.g</a:t>
            </a:r>
            <a:r>
              <a:rPr lang="en-US" sz="1200" b="0" i="0" u="none" strike="noStrike" kern="1200" baseline="0" dirty="0" smtClean="0">
                <a:solidFill>
                  <a:schemeClr val="tx1"/>
                </a:solidFill>
                <a:latin typeface="+mn-lt"/>
                <a:ea typeface="+mn-ea"/>
                <a:cs typeface="+mn-cs"/>
              </a:rPr>
              <a:t>, injection use may lead to wounds, infection, poor vein health, and of course, overdose. Factors that influence include purity or potency of the drug, amount taken, duration of its effects, frequency of drug use, how it is consumed, polysubstance use (i.e., combining it with other substances), and physical health</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Risks around withdrawal or detoxification from a drug are related to severe discomfort, impaired work and social functioning, a tendency to engage in higher risk activities (e.g., sharing injection supplies, not using full judgment around dosing or using larger amounts than they can tolerate), and criminal behaviours</a:t>
            </a:r>
          </a:p>
          <a:p>
            <a:endParaRPr lang="en-US" sz="1200" b="0" i="0" u="none" strike="noStrike" kern="1200" baseline="0" dirty="0" smtClean="0">
              <a:solidFill>
                <a:schemeClr val="tx1"/>
              </a:solidFill>
              <a:latin typeface="+mn-lt"/>
              <a:ea typeface="+mn-ea"/>
              <a:cs typeface="+mn-cs"/>
            </a:endParaRPr>
          </a:p>
          <a:p>
            <a:r>
              <a:rPr lang="en-US" dirty="0" smtClean="0"/>
              <a:t>Some risks</a:t>
            </a:r>
            <a:r>
              <a:rPr lang="en-US" baseline="0" dirty="0" smtClean="0"/>
              <a:t> are higher for indigenous people. </a:t>
            </a:r>
          </a:p>
          <a:p>
            <a:r>
              <a:rPr lang="en-US" dirty="0" smtClean="0"/>
              <a:t>Rates of infection</a:t>
            </a:r>
            <a:r>
              <a:rPr lang="en-US" baseline="0" dirty="0" smtClean="0"/>
              <a:t> are increased for HIV and Hepatitis C. These rates are shaped by realities for indigenous communities such as lower socioeconomic status, barriers to accessing health care, discrimination, residential school effects, homelessness, and substance use disorders.</a:t>
            </a:r>
          </a:p>
          <a:p>
            <a:r>
              <a:rPr lang="en-US" baseline="0" dirty="0" smtClean="0"/>
              <a:t>Communities are at different levels or readiness to deal with these risks and there is still a lot of stigma, fear and misinformation</a:t>
            </a:r>
          </a:p>
          <a:p>
            <a:r>
              <a:rPr lang="en-US" baseline="0" dirty="0" smtClean="0"/>
              <a:t>The abstinence-based model and approach can leave little support for implementation of HR strategies in communities. This is changing but for some communities, due to challenges in accessing treatment, abstinence-based models may be the only available option. </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dirty="0" smtClean="0"/>
          </a:p>
          <a:p>
            <a:r>
              <a:rPr lang="en-US" sz="1200" b="0" i="0" u="none" strike="noStrike" kern="1200" baseline="0" dirty="0" smtClean="0">
                <a:solidFill>
                  <a:schemeClr val="tx1"/>
                </a:solidFill>
                <a:latin typeface="+mn-lt"/>
                <a:ea typeface="+mn-ea"/>
                <a:cs typeface="+mn-cs"/>
              </a:rPr>
              <a:t>Reference: https://www.unodc.org/ddt-training/treatment/VOLUME%20D/Topic%204/1.VolD_Topic4_Harm_Reduction.pdf</a:t>
            </a:r>
            <a:endParaRPr lang="en-US" dirty="0"/>
          </a:p>
        </p:txBody>
      </p:sp>
      <p:sp>
        <p:nvSpPr>
          <p:cNvPr id="4" name="Slide Number Placeholder 3"/>
          <p:cNvSpPr>
            <a:spLocks noGrp="1"/>
          </p:cNvSpPr>
          <p:nvPr>
            <p:ph type="sldNum" sz="quarter" idx="10"/>
          </p:nvPr>
        </p:nvSpPr>
        <p:spPr/>
        <p:txBody>
          <a:bodyPr/>
          <a:lstStyle/>
          <a:p>
            <a:fld id="{51597441-5F45-4FAB-B93C-8CAB7C426B75}" type="slidenum">
              <a:rPr lang="en-US" smtClean="0"/>
              <a:t>8</a:t>
            </a:fld>
            <a:endParaRPr lang="en-US"/>
          </a:p>
        </p:txBody>
      </p:sp>
    </p:spTree>
    <p:extLst>
      <p:ext uri="{BB962C8B-B14F-4D97-AF65-F5344CB8AC3E}">
        <p14:creationId xmlns:p14="http://schemas.microsoft.com/office/powerpoint/2010/main" val="767778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HR recognizes that people lead lives of risk and that abstinence from activities that are considered risky is unrealistic or undesirable for some and respects that people will decide their own course and move forward when they are ready</a:t>
            </a:r>
            <a:endParaRPr lang="en-CA" sz="1200" dirty="0" smtClean="0"/>
          </a:p>
          <a:p>
            <a:endParaRPr lang="en-US" sz="1200" dirty="0" smtClean="0"/>
          </a:p>
          <a:p>
            <a:r>
              <a:rPr lang="en-US" sz="1200" dirty="0" smtClean="0"/>
              <a:t>Beyond</a:t>
            </a:r>
            <a:r>
              <a:rPr lang="en-US" sz="1200" baseline="0" dirty="0" smtClean="0"/>
              <a:t> this, HR can be viewed as a cultural movement, where respect, rights and power is shifted from service providers to the people who use the services. And when we speak of harm reduction, the services we provide are more often than not to people who are underserved, </a:t>
            </a:r>
            <a:r>
              <a:rPr lang="en-US" sz="1200" baseline="0" dirty="0" err="1" smtClean="0"/>
              <a:t>stigmatised</a:t>
            </a:r>
            <a:r>
              <a:rPr lang="en-US" sz="1200" baseline="0" dirty="0" smtClean="0"/>
              <a:t> and marginalized in society </a:t>
            </a:r>
          </a:p>
          <a:p>
            <a:endParaRPr lang="en-US" sz="1200" dirty="0" smtClean="0"/>
          </a:p>
          <a:p>
            <a:r>
              <a:rPr lang="en-US" dirty="0" smtClean="0"/>
              <a:t>[Read</a:t>
            </a:r>
            <a:r>
              <a:rPr lang="en-US" baseline="0" dirty="0" smtClean="0"/>
              <a:t> slide]</a:t>
            </a:r>
            <a:endParaRPr lang="en-US" dirty="0" smtClean="0"/>
          </a:p>
          <a:p>
            <a:endParaRPr lang="en-US" sz="1200" dirty="0" smtClean="0"/>
          </a:p>
          <a:p>
            <a:endParaRPr lang="en-CA" dirty="0"/>
          </a:p>
        </p:txBody>
      </p:sp>
      <p:sp>
        <p:nvSpPr>
          <p:cNvPr id="4" name="Slide Number Placeholder 3"/>
          <p:cNvSpPr>
            <a:spLocks noGrp="1"/>
          </p:cNvSpPr>
          <p:nvPr>
            <p:ph type="sldNum" sz="quarter" idx="10"/>
          </p:nvPr>
        </p:nvSpPr>
        <p:spPr/>
        <p:txBody>
          <a:bodyPr/>
          <a:lstStyle/>
          <a:p>
            <a:fld id="{192689A3-82B4-494E-969B-74AB96299A93}" type="slidenum">
              <a:rPr lang="en-US" smtClean="0"/>
              <a:t>9</a:t>
            </a:fld>
            <a:endParaRPr lang="en-US"/>
          </a:p>
        </p:txBody>
      </p:sp>
    </p:spTree>
    <p:extLst>
      <p:ext uri="{BB962C8B-B14F-4D97-AF65-F5344CB8AC3E}">
        <p14:creationId xmlns:p14="http://schemas.microsoft.com/office/powerpoint/2010/main" val="42261238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logo">
    <p:spTree>
      <p:nvGrpSpPr>
        <p:cNvPr id="1" name=""/>
        <p:cNvGrpSpPr/>
        <p:nvPr/>
      </p:nvGrpSpPr>
      <p:grpSpPr>
        <a:xfrm>
          <a:off x="0" y="0"/>
          <a:ext cx="0" cy="0"/>
          <a:chOff x="0" y="0"/>
          <a:chExt cx="0" cy="0"/>
        </a:xfrm>
      </p:grpSpPr>
      <p:sp>
        <p:nvSpPr>
          <p:cNvPr id="5" name="Shape 88"/>
          <p:cNvSpPr>
            <a:spLocks noChangeArrowheads="1"/>
          </p:cNvSpPr>
          <p:nvPr userDrawn="1"/>
        </p:nvSpPr>
        <p:spPr bwMode="auto">
          <a:xfrm>
            <a:off x="539750" y="765176"/>
            <a:ext cx="8064500" cy="4924034"/>
          </a:xfrm>
          <a:prstGeom prst="roundRect">
            <a:avLst>
              <a:gd name="adj" fmla="val 6214"/>
            </a:avLst>
          </a:prstGeom>
          <a:gradFill rotWithShape="1">
            <a:gsLst>
              <a:gs pos="0">
                <a:srgbClr val="CACEC1"/>
              </a:gs>
              <a:gs pos="50000">
                <a:srgbClr val="DDE0D8"/>
              </a:gs>
              <a:gs pos="100000">
                <a:srgbClr val="EEEFEB"/>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altLang="en-US" sz="2400" smtClean="0">
              <a:solidFill>
                <a:srgbClr val="000000"/>
              </a:solidFill>
              <a:latin typeface="Arial" pitchFamily="34" charset="0"/>
              <a:sym typeface="Arial" pitchFamily="34" charset="0"/>
            </a:endParaRPr>
          </a:p>
        </p:txBody>
      </p:sp>
      <p:pic>
        <p:nvPicPr>
          <p:cNvPr id="6" name="Shape 91" descr="631px-Alberta_Health_Services_Logo.svg.png"/>
          <p:cNvPicPr preferRelativeResize="0">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73925" y="6237288"/>
            <a:ext cx="1330325"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hape 184"/>
          <p:cNvCxnSpPr>
            <a:cxnSpLocks noChangeShapeType="1"/>
          </p:cNvCxnSpPr>
          <p:nvPr userDrawn="1"/>
        </p:nvCxnSpPr>
        <p:spPr bwMode="auto">
          <a:xfrm flipV="1">
            <a:off x="539750" y="620713"/>
            <a:ext cx="8064500" cy="14287"/>
          </a:xfrm>
          <a:prstGeom prst="straightConnector1">
            <a:avLst/>
          </a:prstGeom>
          <a:noFill/>
          <a:ln w="28575">
            <a:solidFill>
              <a:srgbClr val="00B0B9"/>
            </a:solidFill>
            <a:prstDash val="dot"/>
            <a:miter lim="800000"/>
            <a:headEnd/>
            <a:tailEnd/>
          </a:ln>
          <a:extLst>
            <a:ext uri="{909E8E84-426E-40DD-AFC4-6F175D3DCCD1}">
              <a14:hiddenFill xmlns:a14="http://schemas.microsoft.com/office/drawing/2010/main">
                <a:noFill/>
              </a14:hiddenFill>
            </a:ext>
          </a:extLst>
        </p:spPr>
      </p:cxnSp>
      <p:sp>
        <p:nvSpPr>
          <p:cNvPr id="8" name="Text Placeholder 3"/>
          <p:cNvSpPr>
            <a:spLocks noGrp="1"/>
          </p:cNvSpPr>
          <p:nvPr>
            <p:ph type="body" sz="quarter" idx="20" hasCustomPrompt="1"/>
          </p:nvPr>
        </p:nvSpPr>
        <p:spPr>
          <a:xfrm>
            <a:off x="971550" y="2277740"/>
            <a:ext cx="7345363" cy="1511300"/>
          </a:xfrm>
        </p:spPr>
        <p:txBody>
          <a:bodyPr/>
          <a:lstStyle>
            <a:lvl1pPr marL="0" indent="0">
              <a:buNone/>
              <a:defRPr sz="8000" b="1">
                <a:solidFill>
                  <a:srgbClr val="00ADBB"/>
                </a:solidFill>
                <a:latin typeface="Arial" panose="020B0604020202020204" pitchFamily="34" charset="0"/>
                <a:cs typeface="Arial" panose="020B0604020202020204" pitchFamily="34" charset="0"/>
              </a:defRPr>
            </a:lvl1pPr>
          </a:lstStyle>
          <a:p>
            <a:pPr lvl="0"/>
            <a:r>
              <a:rPr lang="en-US" dirty="0" smtClean="0"/>
              <a:t>INSERT</a:t>
            </a:r>
          </a:p>
        </p:txBody>
      </p:sp>
      <p:sp>
        <p:nvSpPr>
          <p:cNvPr id="9" name="Text Placeholder 3"/>
          <p:cNvSpPr>
            <a:spLocks noGrp="1"/>
          </p:cNvSpPr>
          <p:nvPr>
            <p:ph type="body" sz="quarter" idx="21" hasCustomPrompt="1"/>
          </p:nvPr>
        </p:nvSpPr>
        <p:spPr>
          <a:xfrm>
            <a:off x="971600" y="3213844"/>
            <a:ext cx="7345363" cy="1511300"/>
          </a:xfrm>
        </p:spPr>
        <p:txBody>
          <a:bodyPr/>
          <a:lstStyle>
            <a:lvl1pPr marL="0" indent="0">
              <a:buNone/>
              <a:defRPr sz="8000" b="1">
                <a:solidFill>
                  <a:srgbClr val="7A9C49"/>
                </a:solidFill>
                <a:latin typeface="Arial" panose="020B0604020202020204" pitchFamily="34" charset="0"/>
                <a:cs typeface="Arial" panose="020B0604020202020204" pitchFamily="34" charset="0"/>
              </a:defRPr>
            </a:lvl1pPr>
          </a:lstStyle>
          <a:p>
            <a:pPr lvl="0"/>
            <a:r>
              <a:rPr lang="en-US" dirty="0" smtClean="0">
                <a:latin typeface="Arial" panose="020B0604020202020204" pitchFamily="34" charset="0"/>
                <a:cs typeface="Arial" panose="020B0604020202020204" pitchFamily="34" charset="0"/>
              </a:rPr>
              <a:t>TEXT</a:t>
            </a:r>
            <a:endParaRPr lang="en-US" dirty="0" smtClean="0"/>
          </a:p>
        </p:txBody>
      </p:sp>
      <p:sp>
        <p:nvSpPr>
          <p:cNvPr id="11" name="Text Placeholder 8"/>
          <p:cNvSpPr>
            <a:spLocks noGrp="1"/>
          </p:cNvSpPr>
          <p:nvPr>
            <p:ph type="body" sz="quarter" idx="22" hasCustomPrompt="1"/>
          </p:nvPr>
        </p:nvSpPr>
        <p:spPr>
          <a:xfrm>
            <a:off x="467742" y="247055"/>
            <a:ext cx="6912570" cy="301625"/>
          </a:xfrm>
        </p:spPr>
        <p:txBody>
          <a:bodyPr/>
          <a:lstStyle>
            <a:lvl1pPr marL="0" indent="0">
              <a:buNone/>
              <a:defRPr sz="2000" b="1" baseline="0">
                <a:solidFill>
                  <a:srgbClr val="00ADBB"/>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smtClean="0"/>
              <a:t>Program, presentation or slide title</a:t>
            </a:r>
          </a:p>
        </p:txBody>
      </p:sp>
      <p:sp>
        <p:nvSpPr>
          <p:cNvPr id="2" name="Date Placeholder 1"/>
          <p:cNvSpPr>
            <a:spLocks noGrp="1"/>
          </p:cNvSpPr>
          <p:nvPr>
            <p:ph type="dt" sz="half" idx="23"/>
          </p:nvPr>
        </p:nvSpPr>
        <p:spPr/>
        <p:txBody>
          <a:bodyPr/>
          <a:lstStyle>
            <a:lvl1pPr>
              <a:defRPr>
                <a:solidFill>
                  <a:srgbClr val="5C6670"/>
                </a:solidFill>
              </a:defRPr>
            </a:lvl1pPr>
          </a:lstStyle>
          <a:p>
            <a:pPr>
              <a:defRPr/>
            </a:pPr>
            <a:r>
              <a:rPr lang="en-US" smtClean="0"/>
              <a:t>January-25-19</a:t>
            </a:r>
            <a:endParaRPr lang="en-CA" dirty="0"/>
          </a:p>
        </p:txBody>
      </p:sp>
      <p:sp>
        <p:nvSpPr>
          <p:cNvPr id="3" name="Footer Placeholder 2"/>
          <p:cNvSpPr>
            <a:spLocks noGrp="1"/>
          </p:cNvSpPr>
          <p:nvPr>
            <p:ph type="ftr" sz="quarter" idx="24"/>
          </p:nvPr>
        </p:nvSpPr>
        <p:spPr/>
        <p:txBody>
          <a:bodyPr/>
          <a:lstStyle>
            <a:lvl1pPr>
              <a:defRPr>
                <a:solidFill>
                  <a:srgbClr val="5C6670"/>
                </a:solidFill>
              </a:defRPr>
            </a:lvl1pPr>
          </a:lstStyle>
          <a:p>
            <a:pPr>
              <a:defRPr/>
            </a:pPr>
            <a:endParaRPr lang="en-CA" dirty="0"/>
          </a:p>
        </p:txBody>
      </p:sp>
    </p:spTree>
    <p:extLst>
      <p:ext uri="{BB962C8B-B14F-4D97-AF65-F5344CB8AC3E}">
        <p14:creationId xmlns:p14="http://schemas.microsoft.com/office/powerpoint/2010/main" val="1325240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range_Title &amp; content">
    <p:bg>
      <p:bgPr>
        <a:solidFill>
          <a:srgbClr val="E28432"/>
        </a:solidFill>
        <a:effectLst/>
      </p:bgPr>
    </p:bg>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chemeClr val="bg1"/>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smtClean="0"/>
              <a:t>Program, presentation or slide title</a:t>
            </a:r>
          </a:p>
        </p:txBody>
      </p:sp>
      <p:sp>
        <p:nvSpPr>
          <p:cNvPr id="2" name="Date Placeholder 1"/>
          <p:cNvSpPr>
            <a:spLocks noGrp="1"/>
          </p:cNvSpPr>
          <p:nvPr>
            <p:ph type="dt" sz="half" idx="23"/>
          </p:nvPr>
        </p:nvSpPr>
        <p:spPr/>
        <p:txBody>
          <a:bodyPr/>
          <a:lstStyle>
            <a:lvl1pPr>
              <a:defRPr>
                <a:solidFill>
                  <a:schemeClr val="bg1"/>
                </a:solidFill>
              </a:defRPr>
            </a:lvl1pPr>
          </a:lstStyle>
          <a:p>
            <a:pPr>
              <a:defRPr/>
            </a:pPr>
            <a:r>
              <a:rPr lang="en-US" smtClean="0"/>
              <a:t>January-25-19</a:t>
            </a:r>
            <a:endParaRPr lang="en-CA" dirty="0"/>
          </a:p>
        </p:txBody>
      </p:sp>
      <p:sp>
        <p:nvSpPr>
          <p:cNvPr id="3" name="Footer Placeholder 2"/>
          <p:cNvSpPr>
            <a:spLocks noGrp="1"/>
          </p:cNvSpPr>
          <p:nvPr>
            <p:ph type="ftr" sz="quarter" idx="24"/>
          </p:nvPr>
        </p:nvSpPr>
        <p:spPr/>
        <p:txBody>
          <a:bodyPr/>
          <a:lstStyle>
            <a:lvl1pPr>
              <a:defRPr>
                <a:solidFill>
                  <a:schemeClr val="bg1"/>
                </a:solidFill>
              </a:defRPr>
            </a:lvl1pPr>
          </a:lstStyle>
          <a:p>
            <a:pPr>
              <a:defRPr/>
            </a:pPr>
            <a:endParaRPr lang="en-CA" dirty="0"/>
          </a:p>
        </p:txBody>
      </p:sp>
      <p:sp>
        <p:nvSpPr>
          <p:cNvPr id="4" name="Slide Number Placeholder 3"/>
          <p:cNvSpPr>
            <a:spLocks noGrp="1"/>
          </p:cNvSpPr>
          <p:nvPr>
            <p:ph type="sldNum" sz="quarter" idx="25"/>
          </p:nvPr>
        </p:nvSpPr>
        <p:spPr/>
        <p:txBody>
          <a:bodyPr/>
          <a:lstStyle>
            <a:lvl1pPr>
              <a:defRPr>
                <a:solidFill>
                  <a:schemeClr val="bg1"/>
                </a:solidFill>
              </a:defRPr>
            </a:lvl1pPr>
          </a:lstStyle>
          <a:p>
            <a:pPr>
              <a:defRPr/>
            </a:pPr>
            <a:fld id="{8A9277BE-5DF1-4CBC-8139-FE686D0985CD}" type="slidenum">
              <a:rPr lang="en-CA" smtClean="0"/>
              <a:pPr>
                <a:defRPr/>
              </a:pPr>
              <a:t>‹#›</a:t>
            </a:fld>
            <a:endParaRPr lang="en-CA" dirty="0"/>
          </a:p>
        </p:txBody>
      </p:sp>
      <p:sp>
        <p:nvSpPr>
          <p:cNvPr id="9" name="Content Placeholder 9"/>
          <p:cNvSpPr>
            <a:spLocks noGrp="1"/>
          </p:cNvSpPr>
          <p:nvPr>
            <p:ph sz="quarter" idx="26" hasCustomPrompt="1"/>
          </p:nvPr>
        </p:nvSpPr>
        <p:spPr>
          <a:xfrm>
            <a:off x="539750" y="1988840"/>
            <a:ext cx="8064500" cy="3960440"/>
          </a:xfrm>
        </p:spPr>
        <p:txBody>
          <a:bodyPr/>
          <a:lstStyle>
            <a:lvl1pPr>
              <a:defRPr sz="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chemeClr val="bg1"/>
                </a:solidFill>
              </a:defRPr>
            </a:lvl1pPr>
          </a:lstStyle>
          <a:p>
            <a:r>
              <a:rPr lang="en-US" dirty="0" smtClean="0"/>
              <a:t>Insert title, size 54</a:t>
            </a:r>
            <a:endParaRPr lang="en-US" dirty="0"/>
          </a:p>
        </p:txBody>
      </p:sp>
    </p:spTree>
    <p:extLst>
      <p:ext uri="{BB962C8B-B14F-4D97-AF65-F5344CB8AC3E}">
        <p14:creationId xmlns:p14="http://schemas.microsoft.com/office/powerpoint/2010/main" val="3220395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range_Title &amp; content 2">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rgbClr val="E28432"/>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rgbClr val="E28432"/>
            </a:solidFill>
            <a:prstDash val="dot"/>
            <a:miter lim="800000"/>
            <a:headEnd/>
            <a:tailEnd/>
          </a:ln>
          <a:extLst>
            <a:ext uri="{909E8E84-426E-40DD-AFC4-6F175D3DCCD1}">
              <a14:hiddenFill xmlns:a14="http://schemas.microsoft.com/office/drawing/2010/main">
                <a:noFill/>
              </a14:hiddenFill>
            </a:ext>
          </a:extLst>
        </p:spPr>
      </p:cxnSp>
      <p:sp>
        <p:nvSpPr>
          <p:cNvPr id="9"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rgbClr val="E28432"/>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smtClean="0"/>
              <a:t>Program, presentation or slide title</a:t>
            </a:r>
          </a:p>
        </p:txBody>
      </p:sp>
      <p:sp>
        <p:nvSpPr>
          <p:cNvPr id="2" name="Date Placeholder 1"/>
          <p:cNvSpPr>
            <a:spLocks noGrp="1"/>
          </p:cNvSpPr>
          <p:nvPr>
            <p:ph type="dt" sz="half" idx="23"/>
          </p:nvPr>
        </p:nvSpPr>
        <p:spPr/>
        <p:txBody>
          <a:bodyPr/>
          <a:lstStyle/>
          <a:p>
            <a:pPr>
              <a:defRPr/>
            </a:pPr>
            <a:r>
              <a:rPr lang="en-US" smtClean="0"/>
              <a:t>January-25-19</a:t>
            </a:r>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dirty="0"/>
          </a:p>
        </p:txBody>
      </p:sp>
      <p:sp>
        <p:nvSpPr>
          <p:cNvPr id="11" name="Content Placeholder 9"/>
          <p:cNvSpPr>
            <a:spLocks noGrp="1"/>
          </p:cNvSpPr>
          <p:nvPr>
            <p:ph sz="quarter" idx="26" hasCustomPrompt="1"/>
          </p:nvPr>
        </p:nvSpPr>
        <p:spPr>
          <a:xfrm>
            <a:off x="539750" y="1988840"/>
            <a:ext cx="8064500" cy="3960440"/>
          </a:xfrm>
        </p:spPr>
        <p:txBody>
          <a:bodyPr/>
          <a:lstStyle>
            <a:lvl1pPr>
              <a:defRPr sz="4400">
                <a:solidFill>
                  <a:srgbClr val="E2843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content, size 44</a:t>
            </a:r>
          </a:p>
        </p:txBody>
      </p:sp>
      <p:sp>
        <p:nvSpPr>
          <p:cNvPr id="12" name="Title 11"/>
          <p:cNvSpPr>
            <a:spLocks noGrp="1"/>
          </p:cNvSpPr>
          <p:nvPr>
            <p:ph type="title" hasCustomPrompt="1"/>
          </p:nvPr>
        </p:nvSpPr>
        <p:spPr>
          <a:xfrm>
            <a:off x="539750" y="845840"/>
            <a:ext cx="8064500" cy="1143000"/>
          </a:xfrm>
        </p:spPr>
        <p:txBody>
          <a:bodyPr/>
          <a:lstStyle>
            <a:lvl1pPr algn="l">
              <a:defRPr sz="5400" baseline="0">
                <a:solidFill>
                  <a:srgbClr val="E28432"/>
                </a:solidFill>
              </a:defRPr>
            </a:lvl1pPr>
          </a:lstStyle>
          <a:p>
            <a:r>
              <a:rPr lang="en-US" dirty="0" smtClean="0"/>
              <a:t>Insert title, size 54</a:t>
            </a:r>
            <a:endParaRPr lang="en-US" dirty="0"/>
          </a:p>
        </p:txBody>
      </p:sp>
    </p:spTree>
    <p:extLst>
      <p:ext uri="{BB962C8B-B14F-4D97-AF65-F5344CB8AC3E}">
        <p14:creationId xmlns:p14="http://schemas.microsoft.com/office/powerpoint/2010/main" val="35215906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range_Title &amp; content 3">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rgbClr val="E28432"/>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rgbClr val="E28432"/>
            </a:solidFill>
            <a:prstDash val="dot"/>
            <a:miter lim="800000"/>
            <a:headEnd/>
            <a:tailEnd/>
          </a:ln>
          <a:extLst>
            <a:ext uri="{909E8E84-426E-40DD-AFC4-6F175D3DCCD1}">
              <a14:hiddenFill xmlns:a14="http://schemas.microsoft.com/office/drawing/2010/main">
                <a:noFill/>
              </a14:hiddenFill>
            </a:ext>
          </a:extLst>
        </p:spPr>
      </p:cxnSp>
      <p:sp>
        <p:nvSpPr>
          <p:cNvPr id="9"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rgbClr val="E28432"/>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smtClean="0"/>
              <a:t>Program, presentation or section title</a:t>
            </a:r>
          </a:p>
        </p:txBody>
      </p:sp>
      <p:sp>
        <p:nvSpPr>
          <p:cNvPr id="2" name="Date Placeholder 1"/>
          <p:cNvSpPr>
            <a:spLocks noGrp="1"/>
          </p:cNvSpPr>
          <p:nvPr>
            <p:ph type="dt" sz="half" idx="23"/>
          </p:nvPr>
        </p:nvSpPr>
        <p:spPr/>
        <p:txBody>
          <a:bodyPr/>
          <a:lstStyle/>
          <a:p>
            <a:pPr>
              <a:defRPr/>
            </a:pPr>
            <a:r>
              <a:rPr lang="en-US" smtClean="0"/>
              <a:t>January-25-19</a:t>
            </a:r>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dirty="0"/>
          </a:p>
        </p:txBody>
      </p:sp>
      <p:sp>
        <p:nvSpPr>
          <p:cNvPr id="11" name="Content Placeholder 9"/>
          <p:cNvSpPr>
            <a:spLocks noGrp="1"/>
          </p:cNvSpPr>
          <p:nvPr>
            <p:ph sz="quarter" idx="26" hasCustomPrompt="1"/>
          </p:nvPr>
        </p:nvSpPr>
        <p:spPr>
          <a:xfrm>
            <a:off x="539750" y="2013496"/>
            <a:ext cx="4032250" cy="3935784"/>
          </a:xfrm>
        </p:spPr>
        <p:txBody>
          <a:bodyPr/>
          <a:lstStyle>
            <a:lvl1pPr>
              <a:defRPr sz="4400">
                <a:solidFill>
                  <a:srgbClr val="E2843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content, size 44</a:t>
            </a:r>
          </a:p>
        </p:txBody>
      </p:sp>
      <p:sp>
        <p:nvSpPr>
          <p:cNvPr id="12" name="Title 11"/>
          <p:cNvSpPr>
            <a:spLocks noGrp="1"/>
          </p:cNvSpPr>
          <p:nvPr>
            <p:ph type="title" hasCustomPrompt="1"/>
          </p:nvPr>
        </p:nvSpPr>
        <p:spPr>
          <a:xfrm>
            <a:off x="539750" y="845840"/>
            <a:ext cx="8064500" cy="1143000"/>
          </a:xfrm>
        </p:spPr>
        <p:txBody>
          <a:bodyPr/>
          <a:lstStyle>
            <a:lvl1pPr algn="l">
              <a:defRPr sz="5400" baseline="0">
                <a:solidFill>
                  <a:srgbClr val="E28432"/>
                </a:solidFill>
              </a:defRPr>
            </a:lvl1pPr>
          </a:lstStyle>
          <a:p>
            <a:r>
              <a:rPr lang="en-US" dirty="0" smtClean="0"/>
              <a:t>Insert title, size 44</a:t>
            </a:r>
            <a:endParaRPr lang="en-US" dirty="0"/>
          </a:p>
        </p:txBody>
      </p:sp>
      <p:sp>
        <p:nvSpPr>
          <p:cNvPr id="10" name="Content Placeholder 9"/>
          <p:cNvSpPr>
            <a:spLocks noGrp="1"/>
          </p:cNvSpPr>
          <p:nvPr>
            <p:ph sz="quarter" idx="27" hasCustomPrompt="1"/>
          </p:nvPr>
        </p:nvSpPr>
        <p:spPr>
          <a:xfrm>
            <a:off x="4592588" y="2013496"/>
            <a:ext cx="4032250" cy="3960440"/>
          </a:xfrm>
        </p:spPr>
        <p:txBody>
          <a:bodyPr/>
          <a:lstStyle>
            <a:lvl1pPr marL="0" indent="0">
              <a:buNone/>
              <a:defRPr sz="4400">
                <a:solidFill>
                  <a:srgbClr val="E2843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Object</a:t>
            </a:r>
          </a:p>
        </p:txBody>
      </p:sp>
    </p:spTree>
    <p:extLst>
      <p:ext uri="{BB962C8B-B14F-4D97-AF65-F5344CB8AC3E}">
        <p14:creationId xmlns:p14="http://schemas.microsoft.com/office/powerpoint/2010/main" val="8227713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ay_Title &amp; content">
    <p:bg>
      <p:bgPr>
        <a:solidFill>
          <a:srgbClr val="5C6670"/>
        </a:solidFill>
        <a:effectLst/>
      </p:bgPr>
    </p:bg>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sp>
        <p:nvSpPr>
          <p:cNvPr id="9"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chemeClr val="bg1"/>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smtClean="0"/>
              <a:t>Program, presentation or slide title</a:t>
            </a:r>
          </a:p>
        </p:txBody>
      </p:sp>
      <p:sp>
        <p:nvSpPr>
          <p:cNvPr id="2" name="Date Placeholder 1"/>
          <p:cNvSpPr>
            <a:spLocks noGrp="1"/>
          </p:cNvSpPr>
          <p:nvPr>
            <p:ph type="dt" sz="half" idx="23"/>
          </p:nvPr>
        </p:nvSpPr>
        <p:spPr/>
        <p:txBody>
          <a:bodyPr/>
          <a:lstStyle>
            <a:lvl1pPr>
              <a:defRPr>
                <a:solidFill>
                  <a:schemeClr val="bg1"/>
                </a:solidFill>
              </a:defRPr>
            </a:lvl1pPr>
          </a:lstStyle>
          <a:p>
            <a:pPr>
              <a:defRPr/>
            </a:pPr>
            <a:r>
              <a:rPr lang="en-US" smtClean="0"/>
              <a:t>January-25-19</a:t>
            </a:r>
            <a:endParaRPr lang="en-CA" dirty="0"/>
          </a:p>
        </p:txBody>
      </p:sp>
      <p:sp>
        <p:nvSpPr>
          <p:cNvPr id="3" name="Footer Placeholder 2"/>
          <p:cNvSpPr>
            <a:spLocks noGrp="1"/>
          </p:cNvSpPr>
          <p:nvPr>
            <p:ph type="ftr" sz="quarter" idx="24"/>
          </p:nvPr>
        </p:nvSpPr>
        <p:spPr/>
        <p:txBody>
          <a:bodyPr/>
          <a:lstStyle>
            <a:lvl1pPr>
              <a:defRPr>
                <a:solidFill>
                  <a:schemeClr val="bg1"/>
                </a:solidFill>
              </a:defRPr>
            </a:lvl1pPr>
          </a:lstStyle>
          <a:p>
            <a:pPr>
              <a:defRPr/>
            </a:pPr>
            <a:endParaRPr lang="en-CA" dirty="0"/>
          </a:p>
        </p:txBody>
      </p:sp>
      <p:sp>
        <p:nvSpPr>
          <p:cNvPr id="4" name="Slide Number Placeholder 3"/>
          <p:cNvSpPr>
            <a:spLocks noGrp="1"/>
          </p:cNvSpPr>
          <p:nvPr>
            <p:ph type="sldNum" sz="quarter" idx="25"/>
          </p:nvPr>
        </p:nvSpPr>
        <p:spPr/>
        <p:txBody>
          <a:bodyPr/>
          <a:lstStyle>
            <a:lvl1pPr>
              <a:defRPr>
                <a:solidFill>
                  <a:schemeClr val="bg1"/>
                </a:solidFill>
              </a:defRPr>
            </a:lvl1p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539750" y="1988840"/>
            <a:ext cx="8064500" cy="3960440"/>
          </a:xfrm>
        </p:spPr>
        <p:txBody>
          <a:bodyPr/>
          <a:lstStyle>
            <a:lvl1pPr>
              <a:defRPr sz="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chemeClr val="bg1"/>
                </a:solidFill>
              </a:defRPr>
            </a:lvl1pPr>
          </a:lstStyle>
          <a:p>
            <a:r>
              <a:rPr lang="en-US" dirty="0" smtClean="0"/>
              <a:t>Insert title, size 54</a:t>
            </a:r>
            <a:endParaRPr lang="en-US" dirty="0"/>
          </a:p>
        </p:txBody>
      </p:sp>
    </p:spTree>
    <p:extLst>
      <p:ext uri="{BB962C8B-B14F-4D97-AF65-F5344CB8AC3E}">
        <p14:creationId xmlns:p14="http://schemas.microsoft.com/office/powerpoint/2010/main" val="28873955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ay_Title &amp; content 2">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rgbClr val="5C6670"/>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rgbClr val="5C6670"/>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rgbClr val="5C6670"/>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smtClean="0"/>
              <a:t>Program, presentation or slide title</a:t>
            </a:r>
          </a:p>
        </p:txBody>
      </p:sp>
      <p:sp>
        <p:nvSpPr>
          <p:cNvPr id="2" name="Date Placeholder 1"/>
          <p:cNvSpPr>
            <a:spLocks noGrp="1"/>
          </p:cNvSpPr>
          <p:nvPr>
            <p:ph type="dt" sz="half" idx="23"/>
          </p:nvPr>
        </p:nvSpPr>
        <p:spPr/>
        <p:txBody>
          <a:bodyPr/>
          <a:lstStyle/>
          <a:p>
            <a:pPr>
              <a:defRPr/>
            </a:pPr>
            <a:r>
              <a:rPr lang="en-US" smtClean="0"/>
              <a:t>January-25-19</a:t>
            </a:r>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539750" y="1988840"/>
            <a:ext cx="8064500" cy="3960440"/>
          </a:xfrm>
        </p:spPr>
        <p:txBody>
          <a:bodyPr/>
          <a:lstStyle>
            <a:lvl1pPr>
              <a:defRPr sz="4400">
                <a:solidFill>
                  <a:srgbClr val="5C6670"/>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rgbClr val="5C6670"/>
                </a:solidFill>
              </a:defRPr>
            </a:lvl1pPr>
          </a:lstStyle>
          <a:p>
            <a:r>
              <a:rPr lang="en-US" dirty="0" smtClean="0"/>
              <a:t>Insert title, size 54</a:t>
            </a:r>
            <a:endParaRPr lang="en-US" dirty="0"/>
          </a:p>
        </p:txBody>
      </p:sp>
    </p:spTree>
    <p:extLst>
      <p:ext uri="{BB962C8B-B14F-4D97-AF65-F5344CB8AC3E}">
        <p14:creationId xmlns:p14="http://schemas.microsoft.com/office/powerpoint/2010/main" val="33827428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y_Title &amp; content 3">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rgbClr val="5C6670"/>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rgbClr val="5C6670"/>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rgbClr val="5C6670"/>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smtClean="0"/>
              <a:t>Program, presentation or slide title</a:t>
            </a:r>
          </a:p>
        </p:txBody>
      </p:sp>
      <p:sp>
        <p:nvSpPr>
          <p:cNvPr id="2" name="Date Placeholder 1"/>
          <p:cNvSpPr>
            <a:spLocks noGrp="1"/>
          </p:cNvSpPr>
          <p:nvPr>
            <p:ph type="dt" sz="half" idx="23"/>
          </p:nvPr>
        </p:nvSpPr>
        <p:spPr/>
        <p:txBody>
          <a:bodyPr/>
          <a:lstStyle/>
          <a:p>
            <a:pPr>
              <a:defRPr/>
            </a:pPr>
            <a:r>
              <a:rPr lang="en-US" smtClean="0"/>
              <a:t>January-25-19</a:t>
            </a:r>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539750" y="1988840"/>
            <a:ext cx="4032250" cy="3960440"/>
          </a:xfrm>
        </p:spPr>
        <p:txBody>
          <a:bodyPr/>
          <a:lstStyle>
            <a:lvl1pPr>
              <a:defRPr sz="4400">
                <a:solidFill>
                  <a:srgbClr val="5C6670"/>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rgbClr val="5C6670"/>
                </a:solidFill>
              </a:defRPr>
            </a:lvl1pPr>
          </a:lstStyle>
          <a:p>
            <a:r>
              <a:rPr lang="en-US" dirty="0" smtClean="0"/>
              <a:t>Insert title, size 54</a:t>
            </a:r>
            <a:endParaRPr lang="en-US" dirty="0"/>
          </a:p>
        </p:txBody>
      </p:sp>
      <p:sp>
        <p:nvSpPr>
          <p:cNvPr id="12" name="Content Placeholder 9"/>
          <p:cNvSpPr>
            <a:spLocks noGrp="1"/>
          </p:cNvSpPr>
          <p:nvPr>
            <p:ph sz="quarter" idx="27" hasCustomPrompt="1"/>
          </p:nvPr>
        </p:nvSpPr>
        <p:spPr>
          <a:xfrm>
            <a:off x="4572000" y="1988840"/>
            <a:ext cx="4032250" cy="3960440"/>
          </a:xfrm>
        </p:spPr>
        <p:txBody>
          <a:bodyPr/>
          <a:lstStyle>
            <a:lvl1pPr marL="0" indent="0">
              <a:buNone/>
              <a:defRPr sz="4400">
                <a:solidFill>
                  <a:srgbClr val="5C6670"/>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Object</a:t>
            </a:r>
          </a:p>
        </p:txBody>
      </p:sp>
    </p:spTree>
    <p:extLst>
      <p:ext uri="{BB962C8B-B14F-4D97-AF65-F5344CB8AC3E}">
        <p14:creationId xmlns:p14="http://schemas.microsoft.com/office/powerpoint/2010/main" val="688782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moky teal_Title &amp; content">
    <p:bg>
      <p:bgPr>
        <a:solidFill>
          <a:srgbClr val="4F7F70"/>
        </a:solidFill>
        <a:effectLst/>
      </p:bgPr>
    </p:bg>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sp>
        <p:nvSpPr>
          <p:cNvPr id="10"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chemeClr val="bg1"/>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smtClean="0"/>
              <a:t>Program, presentation or slide title</a:t>
            </a:r>
          </a:p>
        </p:txBody>
      </p:sp>
      <p:sp>
        <p:nvSpPr>
          <p:cNvPr id="2" name="Date Placeholder 1"/>
          <p:cNvSpPr>
            <a:spLocks noGrp="1"/>
          </p:cNvSpPr>
          <p:nvPr>
            <p:ph type="dt" sz="half" idx="23"/>
          </p:nvPr>
        </p:nvSpPr>
        <p:spPr/>
        <p:txBody>
          <a:bodyPr/>
          <a:lstStyle>
            <a:lvl1pPr>
              <a:defRPr>
                <a:solidFill>
                  <a:schemeClr val="bg1"/>
                </a:solidFill>
              </a:defRPr>
            </a:lvl1pPr>
          </a:lstStyle>
          <a:p>
            <a:pPr>
              <a:defRPr/>
            </a:pPr>
            <a:r>
              <a:rPr lang="en-US" smtClean="0"/>
              <a:t>January-25-19</a:t>
            </a:r>
            <a:endParaRPr lang="en-CA" dirty="0"/>
          </a:p>
        </p:txBody>
      </p:sp>
      <p:sp>
        <p:nvSpPr>
          <p:cNvPr id="3" name="Footer Placeholder 2"/>
          <p:cNvSpPr>
            <a:spLocks noGrp="1"/>
          </p:cNvSpPr>
          <p:nvPr>
            <p:ph type="ftr" sz="quarter" idx="24"/>
          </p:nvPr>
        </p:nvSpPr>
        <p:spPr/>
        <p:txBody>
          <a:bodyPr/>
          <a:lstStyle>
            <a:lvl1pPr>
              <a:defRPr>
                <a:solidFill>
                  <a:schemeClr val="bg1"/>
                </a:solidFill>
              </a:defRPr>
            </a:lvl1pPr>
          </a:lstStyle>
          <a:p>
            <a:pPr>
              <a:defRPr/>
            </a:pPr>
            <a:endParaRPr lang="en-CA" dirty="0"/>
          </a:p>
        </p:txBody>
      </p:sp>
      <p:sp>
        <p:nvSpPr>
          <p:cNvPr id="4" name="Slide Number Placeholder 3"/>
          <p:cNvSpPr>
            <a:spLocks noGrp="1"/>
          </p:cNvSpPr>
          <p:nvPr>
            <p:ph type="sldNum" sz="quarter" idx="25"/>
          </p:nvPr>
        </p:nvSpPr>
        <p:spPr/>
        <p:txBody>
          <a:bodyPr/>
          <a:lstStyle>
            <a:lvl1pPr>
              <a:defRPr>
                <a:solidFill>
                  <a:schemeClr val="bg1"/>
                </a:solidFill>
              </a:defRPr>
            </a:lvl1pPr>
          </a:lstStyle>
          <a:p>
            <a:pPr>
              <a:defRPr/>
            </a:pPr>
            <a:fld id="{8A9277BE-5DF1-4CBC-8139-FE686D0985CD}" type="slidenum">
              <a:rPr lang="en-CA" smtClean="0"/>
              <a:pPr>
                <a:defRPr/>
              </a:pPr>
              <a:t>‹#›</a:t>
            </a:fld>
            <a:endParaRPr lang="en-CA" dirty="0"/>
          </a:p>
        </p:txBody>
      </p:sp>
      <p:sp>
        <p:nvSpPr>
          <p:cNvPr id="9" name="Content Placeholder 9"/>
          <p:cNvSpPr>
            <a:spLocks noGrp="1"/>
          </p:cNvSpPr>
          <p:nvPr>
            <p:ph sz="quarter" idx="26" hasCustomPrompt="1"/>
          </p:nvPr>
        </p:nvSpPr>
        <p:spPr>
          <a:xfrm>
            <a:off x="539750" y="1988840"/>
            <a:ext cx="8064500" cy="3960440"/>
          </a:xfrm>
        </p:spPr>
        <p:txBody>
          <a:bodyPr/>
          <a:lstStyle>
            <a:lvl1pPr>
              <a:defRPr sz="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chemeClr val="bg1"/>
                </a:solidFill>
              </a:defRPr>
            </a:lvl1pPr>
          </a:lstStyle>
          <a:p>
            <a:r>
              <a:rPr lang="en-US" dirty="0" smtClean="0"/>
              <a:t>Insert title, size 54</a:t>
            </a:r>
            <a:endParaRPr lang="en-US" dirty="0"/>
          </a:p>
        </p:txBody>
      </p:sp>
    </p:spTree>
    <p:extLst>
      <p:ext uri="{BB962C8B-B14F-4D97-AF65-F5344CB8AC3E}">
        <p14:creationId xmlns:p14="http://schemas.microsoft.com/office/powerpoint/2010/main" val="3055081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moky Teal_Title &amp; content 2">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rgbClr val="4F7F70"/>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rgbClr val="4F7F70"/>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rgbClr val="4F7F70"/>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smtClean="0"/>
              <a:t>Program, presentation or slide title</a:t>
            </a:r>
          </a:p>
        </p:txBody>
      </p:sp>
      <p:sp>
        <p:nvSpPr>
          <p:cNvPr id="2" name="Date Placeholder 1"/>
          <p:cNvSpPr>
            <a:spLocks noGrp="1"/>
          </p:cNvSpPr>
          <p:nvPr>
            <p:ph type="dt" sz="half" idx="23"/>
          </p:nvPr>
        </p:nvSpPr>
        <p:spPr/>
        <p:txBody>
          <a:bodyPr/>
          <a:lstStyle/>
          <a:p>
            <a:pPr>
              <a:defRPr/>
            </a:pPr>
            <a:r>
              <a:rPr lang="en-US" smtClean="0"/>
              <a:t>January-25-19</a:t>
            </a:r>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539750" y="1988840"/>
            <a:ext cx="8064500" cy="3960440"/>
          </a:xfrm>
        </p:spPr>
        <p:txBody>
          <a:bodyPr/>
          <a:lstStyle>
            <a:lvl1pPr>
              <a:defRPr sz="4400">
                <a:solidFill>
                  <a:srgbClr val="4F7F70"/>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rgbClr val="4F7F70"/>
                </a:solidFill>
              </a:defRPr>
            </a:lvl1pPr>
          </a:lstStyle>
          <a:p>
            <a:r>
              <a:rPr lang="en-US" dirty="0" smtClean="0"/>
              <a:t>Insert title, size 54</a:t>
            </a:r>
            <a:endParaRPr lang="en-US" dirty="0"/>
          </a:p>
        </p:txBody>
      </p:sp>
    </p:spTree>
    <p:extLst>
      <p:ext uri="{BB962C8B-B14F-4D97-AF65-F5344CB8AC3E}">
        <p14:creationId xmlns:p14="http://schemas.microsoft.com/office/powerpoint/2010/main" val="6336092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moky Teal_Title &amp; content 3">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rgbClr val="4F7F70"/>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rgbClr val="4F7F70"/>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rgbClr val="4F7F70"/>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smtClean="0"/>
              <a:t>Program, presentation or slide title</a:t>
            </a:r>
          </a:p>
        </p:txBody>
      </p:sp>
      <p:sp>
        <p:nvSpPr>
          <p:cNvPr id="2" name="Date Placeholder 1"/>
          <p:cNvSpPr>
            <a:spLocks noGrp="1"/>
          </p:cNvSpPr>
          <p:nvPr>
            <p:ph type="dt" sz="half" idx="23"/>
          </p:nvPr>
        </p:nvSpPr>
        <p:spPr/>
        <p:txBody>
          <a:bodyPr/>
          <a:lstStyle/>
          <a:p>
            <a:pPr>
              <a:defRPr/>
            </a:pPr>
            <a:r>
              <a:rPr lang="en-US" smtClean="0"/>
              <a:t>January-25-19</a:t>
            </a:r>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539750" y="1988840"/>
            <a:ext cx="4032250" cy="3960440"/>
          </a:xfrm>
        </p:spPr>
        <p:txBody>
          <a:bodyPr/>
          <a:lstStyle>
            <a:lvl1pPr>
              <a:defRPr sz="4400">
                <a:solidFill>
                  <a:srgbClr val="4F7F70"/>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rgbClr val="4F7F70"/>
                </a:solidFill>
              </a:defRPr>
            </a:lvl1pPr>
          </a:lstStyle>
          <a:p>
            <a:r>
              <a:rPr lang="en-US" dirty="0" smtClean="0"/>
              <a:t>Insert title, size 54</a:t>
            </a:r>
            <a:endParaRPr lang="en-US" dirty="0"/>
          </a:p>
        </p:txBody>
      </p:sp>
      <p:sp>
        <p:nvSpPr>
          <p:cNvPr id="12" name="Content Placeholder 9"/>
          <p:cNvSpPr>
            <a:spLocks noGrp="1"/>
          </p:cNvSpPr>
          <p:nvPr>
            <p:ph sz="quarter" idx="27" hasCustomPrompt="1"/>
          </p:nvPr>
        </p:nvSpPr>
        <p:spPr>
          <a:xfrm>
            <a:off x="4572000" y="1988840"/>
            <a:ext cx="4032250" cy="3960440"/>
          </a:xfrm>
        </p:spPr>
        <p:txBody>
          <a:bodyPr/>
          <a:lstStyle>
            <a:lvl1pPr marL="0" indent="0">
              <a:buNone/>
              <a:defRPr sz="4400">
                <a:solidFill>
                  <a:srgbClr val="4F7F70"/>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CA" dirty="0" smtClean="0"/>
              <a:t>Object</a:t>
            </a:r>
            <a:endParaRPr lang="en-US" dirty="0" smtClean="0"/>
          </a:p>
        </p:txBody>
      </p:sp>
    </p:spTree>
    <p:extLst>
      <p:ext uri="{BB962C8B-B14F-4D97-AF65-F5344CB8AC3E}">
        <p14:creationId xmlns:p14="http://schemas.microsoft.com/office/powerpoint/2010/main" val="22157524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ark Mauve_Title &amp; content">
    <p:bg>
      <p:bgPr>
        <a:solidFill>
          <a:srgbClr val="6D3A5D"/>
        </a:solidFill>
        <a:effectLst/>
      </p:bgPr>
    </p:bg>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sp>
        <p:nvSpPr>
          <p:cNvPr id="9"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chemeClr val="bg1"/>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smtClean="0"/>
              <a:t>Program, presentation or slide title</a:t>
            </a:r>
          </a:p>
        </p:txBody>
      </p:sp>
      <p:sp>
        <p:nvSpPr>
          <p:cNvPr id="2" name="Date Placeholder 1"/>
          <p:cNvSpPr>
            <a:spLocks noGrp="1"/>
          </p:cNvSpPr>
          <p:nvPr>
            <p:ph type="dt" sz="half" idx="23"/>
          </p:nvPr>
        </p:nvSpPr>
        <p:spPr/>
        <p:txBody>
          <a:bodyPr/>
          <a:lstStyle>
            <a:lvl1pPr>
              <a:defRPr>
                <a:solidFill>
                  <a:schemeClr val="bg1"/>
                </a:solidFill>
              </a:defRPr>
            </a:lvl1pPr>
          </a:lstStyle>
          <a:p>
            <a:pPr>
              <a:defRPr/>
            </a:pPr>
            <a:r>
              <a:rPr lang="en-US" smtClean="0"/>
              <a:t>January-25-19</a:t>
            </a:r>
            <a:endParaRPr lang="en-CA" dirty="0"/>
          </a:p>
        </p:txBody>
      </p:sp>
      <p:sp>
        <p:nvSpPr>
          <p:cNvPr id="3" name="Footer Placeholder 2"/>
          <p:cNvSpPr>
            <a:spLocks noGrp="1"/>
          </p:cNvSpPr>
          <p:nvPr>
            <p:ph type="ftr" sz="quarter" idx="24"/>
          </p:nvPr>
        </p:nvSpPr>
        <p:spPr/>
        <p:txBody>
          <a:bodyPr/>
          <a:lstStyle>
            <a:lvl1pPr>
              <a:defRPr>
                <a:solidFill>
                  <a:schemeClr val="bg1"/>
                </a:solidFill>
              </a:defRPr>
            </a:lvl1pPr>
          </a:lstStyle>
          <a:p>
            <a:pPr>
              <a:defRPr/>
            </a:pPr>
            <a:endParaRPr lang="en-CA" dirty="0"/>
          </a:p>
        </p:txBody>
      </p:sp>
      <p:sp>
        <p:nvSpPr>
          <p:cNvPr id="4" name="Slide Number Placeholder 3"/>
          <p:cNvSpPr>
            <a:spLocks noGrp="1"/>
          </p:cNvSpPr>
          <p:nvPr>
            <p:ph type="sldNum" sz="quarter" idx="25"/>
          </p:nvPr>
        </p:nvSpPr>
        <p:spPr/>
        <p:txBody>
          <a:bodyPr/>
          <a:lstStyle>
            <a:lvl1pPr>
              <a:defRPr>
                <a:solidFill>
                  <a:schemeClr val="bg1"/>
                </a:solidFill>
              </a:defRPr>
            </a:lvl1p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539750" y="1988840"/>
            <a:ext cx="8064500" cy="3960440"/>
          </a:xfrm>
        </p:spPr>
        <p:txBody>
          <a:bodyPr/>
          <a:lstStyle>
            <a:lvl1pPr>
              <a:defRPr sz="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chemeClr val="bg1"/>
                </a:solidFill>
              </a:defRPr>
            </a:lvl1pPr>
          </a:lstStyle>
          <a:p>
            <a:r>
              <a:rPr lang="en-US" dirty="0" smtClean="0"/>
              <a:t>Insert title, size 54</a:t>
            </a:r>
            <a:endParaRPr lang="en-US" dirty="0"/>
          </a:p>
        </p:txBody>
      </p:sp>
    </p:spTree>
    <p:extLst>
      <p:ext uri="{BB962C8B-B14F-4D97-AF65-F5344CB8AC3E}">
        <p14:creationId xmlns:p14="http://schemas.microsoft.com/office/powerpoint/2010/main" val="848485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logo 2">
    <p:spTree>
      <p:nvGrpSpPr>
        <p:cNvPr id="1" name=""/>
        <p:cNvGrpSpPr/>
        <p:nvPr/>
      </p:nvGrpSpPr>
      <p:grpSpPr>
        <a:xfrm>
          <a:off x="0" y="0"/>
          <a:ext cx="0" cy="0"/>
          <a:chOff x="0" y="0"/>
          <a:chExt cx="0" cy="0"/>
        </a:xfrm>
      </p:grpSpPr>
      <p:sp>
        <p:nvSpPr>
          <p:cNvPr id="5" name="Shape 88"/>
          <p:cNvSpPr>
            <a:spLocks noChangeArrowheads="1"/>
          </p:cNvSpPr>
          <p:nvPr userDrawn="1"/>
        </p:nvSpPr>
        <p:spPr bwMode="auto">
          <a:xfrm>
            <a:off x="539750" y="765175"/>
            <a:ext cx="8064500" cy="4924034"/>
          </a:xfrm>
          <a:prstGeom prst="roundRect">
            <a:avLst>
              <a:gd name="adj" fmla="val 6414"/>
            </a:avLst>
          </a:prstGeom>
          <a:gradFill rotWithShape="1">
            <a:gsLst>
              <a:gs pos="0">
                <a:srgbClr val="CACEC1"/>
              </a:gs>
              <a:gs pos="50000">
                <a:srgbClr val="DDE0D8"/>
              </a:gs>
              <a:gs pos="100000">
                <a:srgbClr val="EEEFEB"/>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altLang="en-US" sz="2400" smtClean="0">
              <a:solidFill>
                <a:srgbClr val="000000"/>
              </a:solidFill>
              <a:latin typeface="Arial" pitchFamily="34" charset="0"/>
              <a:sym typeface="Arial" pitchFamily="34" charset="0"/>
            </a:endParaRPr>
          </a:p>
        </p:txBody>
      </p:sp>
      <p:pic>
        <p:nvPicPr>
          <p:cNvPr id="6" name="Shape 91" descr="631px-Alberta_Health_Services_Logo.svg.png"/>
          <p:cNvPicPr preferRelativeResize="0">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73925" y="6021288"/>
            <a:ext cx="1330325"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hape 184"/>
          <p:cNvCxnSpPr>
            <a:cxnSpLocks noChangeShapeType="1"/>
          </p:cNvCxnSpPr>
          <p:nvPr userDrawn="1"/>
        </p:nvCxnSpPr>
        <p:spPr bwMode="auto">
          <a:xfrm flipV="1">
            <a:off x="539750" y="620713"/>
            <a:ext cx="8064500" cy="14287"/>
          </a:xfrm>
          <a:prstGeom prst="straightConnector1">
            <a:avLst/>
          </a:prstGeom>
          <a:noFill/>
          <a:ln w="28575">
            <a:solidFill>
              <a:srgbClr val="00B0B9"/>
            </a:solidFill>
            <a:prstDash val="dot"/>
            <a:miter lim="800000"/>
            <a:headEnd/>
            <a:tailEnd/>
          </a:ln>
          <a:extLst>
            <a:ext uri="{909E8E84-426E-40DD-AFC4-6F175D3DCCD1}">
              <a14:hiddenFill xmlns:a14="http://schemas.microsoft.com/office/drawing/2010/main">
                <a:noFill/>
              </a14:hiddenFill>
            </a:ext>
          </a:extLst>
        </p:spPr>
      </p:cxnSp>
      <p:sp>
        <p:nvSpPr>
          <p:cNvPr id="8" name="Text Placeholder 3"/>
          <p:cNvSpPr>
            <a:spLocks noGrp="1"/>
          </p:cNvSpPr>
          <p:nvPr>
            <p:ph type="body" sz="quarter" idx="20" hasCustomPrompt="1"/>
          </p:nvPr>
        </p:nvSpPr>
        <p:spPr>
          <a:xfrm>
            <a:off x="971550" y="2277740"/>
            <a:ext cx="7345363" cy="1511300"/>
          </a:xfrm>
        </p:spPr>
        <p:txBody>
          <a:bodyPr/>
          <a:lstStyle>
            <a:lvl1pPr marL="0" indent="0">
              <a:buNone/>
              <a:defRPr sz="8000" b="1">
                <a:solidFill>
                  <a:srgbClr val="00ADBB"/>
                </a:solidFill>
                <a:latin typeface="Arial" panose="020B0604020202020204" pitchFamily="34" charset="0"/>
                <a:cs typeface="Arial" panose="020B0604020202020204" pitchFamily="34" charset="0"/>
              </a:defRPr>
            </a:lvl1pPr>
          </a:lstStyle>
          <a:p>
            <a:pPr lvl="0"/>
            <a:r>
              <a:rPr lang="en-US" dirty="0" smtClean="0"/>
              <a:t>INSERT</a:t>
            </a:r>
          </a:p>
        </p:txBody>
      </p:sp>
      <p:sp>
        <p:nvSpPr>
          <p:cNvPr id="11" name="Text Placeholder 3"/>
          <p:cNvSpPr>
            <a:spLocks noGrp="1"/>
          </p:cNvSpPr>
          <p:nvPr>
            <p:ph type="body" sz="quarter" idx="21" hasCustomPrompt="1"/>
          </p:nvPr>
        </p:nvSpPr>
        <p:spPr>
          <a:xfrm>
            <a:off x="971600" y="3213844"/>
            <a:ext cx="7345363" cy="1511300"/>
          </a:xfrm>
        </p:spPr>
        <p:txBody>
          <a:bodyPr/>
          <a:lstStyle>
            <a:lvl1pPr marL="0" indent="0">
              <a:buNone/>
              <a:defRPr sz="8000" b="1">
                <a:solidFill>
                  <a:srgbClr val="B8BE34"/>
                </a:solidFill>
                <a:latin typeface="Arial" panose="020B0604020202020204" pitchFamily="34" charset="0"/>
                <a:cs typeface="Arial" panose="020B0604020202020204" pitchFamily="34" charset="0"/>
              </a:defRPr>
            </a:lvl1pPr>
          </a:lstStyle>
          <a:p>
            <a:pPr lvl="0"/>
            <a:r>
              <a:rPr lang="en-US" dirty="0" smtClean="0"/>
              <a:t>TEXT</a:t>
            </a:r>
          </a:p>
        </p:txBody>
      </p:sp>
      <p:sp>
        <p:nvSpPr>
          <p:cNvPr id="13"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rgbClr val="00ADBB"/>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smtClean="0"/>
              <a:t>Program, presentation or slide title</a:t>
            </a:r>
          </a:p>
        </p:txBody>
      </p:sp>
      <p:sp>
        <p:nvSpPr>
          <p:cNvPr id="2" name="Date Placeholder 1"/>
          <p:cNvSpPr>
            <a:spLocks noGrp="1"/>
          </p:cNvSpPr>
          <p:nvPr>
            <p:ph type="dt" sz="half" idx="23"/>
          </p:nvPr>
        </p:nvSpPr>
        <p:spPr>
          <a:xfrm>
            <a:off x="457200" y="6088235"/>
            <a:ext cx="2133600" cy="365125"/>
          </a:xfrm>
        </p:spPr>
        <p:txBody>
          <a:bodyPr/>
          <a:lstStyle/>
          <a:p>
            <a:pPr>
              <a:defRPr/>
            </a:pPr>
            <a:r>
              <a:rPr lang="en-US" smtClean="0"/>
              <a:t>January-25-19</a:t>
            </a:r>
            <a:endParaRPr lang="en-CA" dirty="0"/>
          </a:p>
        </p:txBody>
      </p:sp>
      <p:sp>
        <p:nvSpPr>
          <p:cNvPr id="3" name="Footer Placeholder 2"/>
          <p:cNvSpPr>
            <a:spLocks noGrp="1"/>
          </p:cNvSpPr>
          <p:nvPr>
            <p:ph type="ftr" sz="quarter" idx="24"/>
          </p:nvPr>
        </p:nvSpPr>
        <p:spPr>
          <a:xfrm>
            <a:off x="3124200" y="6088235"/>
            <a:ext cx="2895600" cy="365125"/>
          </a:xfrm>
        </p:spPr>
        <p:txBody>
          <a:bodyPr/>
          <a:lstStyle/>
          <a:p>
            <a:pPr>
              <a:defRPr/>
            </a:pPr>
            <a:endParaRPr lang="en-CA" dirty="0"/>
          </a:p>
        </p:txBody>
      </p:sp>
    </p:spTree>
    <p:extLst>
      <p:ext uri="{BB962C8B-B14F-4D97-AF65-F5344CB8AC3E}">
        <p14:creationId xmlns:p14="http://schemas.microsoft.com/office/powerpoint/2010/main" val="39836685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ark Mauve_Title &amp; content 2">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rgbClr val="6D3A5D"/>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rgbClr val="6D3A5D"/>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rgbClr val="6D3A5D"/>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smtClean="0"/>
              <a:t>Program, presentation or slide title</a:t>
            </a:r>
          </a:p>
        </p:txBody>
      </p:sp>
      <p:sp>
        <p:nvSpPr>
          <p:cNvPr id="2" name="Date Placeholder 1"/>
          <p:cNvSpPr>
            <a:spLocks noGrp="1"/>
          </p:cNvSpPr>
          <p:nvPr>
            <p:ph type="dt" sz="half" idx="23"/>
          </p:nvPr>
        </p:nvSpPr>
        <p:spPr/>
        <p:txBody>
          <a:bodyPr/>
          <a:lstStyle/>
          <a:p>
            <a:pPr>
              <a:defRPr/>
            </a:pPr>
            <a:r>
              <a:rPr lang="en-US" smtClean="0"/>
              <a:t>January-25-19</a:t>
            </a:r>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539750" y="1988840"/>
            <a:ext cx="8064500" cy="3960440"/>
          </a:xfrm>
        </p:spPr>
        <p:txBody>
          <a:bodyPr/>
          <a:lstStyle>
            <a:lvl1pPr>
              <a:defRPr sz="4400">
                <a:solidFill>
                  <a:srgbClr val="6D3A5D"/>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rgbClr val="6D3A5D"/>
                </a:solidFill>
              </a:defRPr>
            </a:lvl1pPr>
          </a:lstStyle>
          <a:p>
            <a:r>
              <a:rPr lang="en-US" dirty="0" smtClean="0"/>
              <a:t>Insert title, size 54</a:t>
            </a:r>
            <a:endParaRPr lang="en-US" dirty="0"/>
          </a:p>
        </p:txBody>
      </p:sp>
    </p:spTree>
    <p:extLst>
      <p:ext uri="{BB962C8B-B14F-4D97-AF65-F5344CB8AC3E}">
        <p14:creationId xmlns:p14="http://schemas.microsoft.com/office/powerpoint/2010/main" val="41613281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ark Mauve_Title &amp; content 3">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rgbClr val="6D3A5D"/>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rgbClr val="6D3A5D"/>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rgbClr val="6D3A5D"/>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smtClean="0"/>
              <a:t>Program, presentation or slide title</a:t>
            </a:r>
          </a:p>
        </p:txBody>
      </p:sp>
      <p:sp>
        <p:nvSpPr>
          <p:cNvPr id="2" name="Date Placeholder 1"/>
          <p:cNvSpPr>
            <a:spLocks noGrp="1"/>
          </p:cNvSpPr>
          <p:nvPr>
            <p:ph type="dt" sz="half" idx="23"/>
          </p:nvPr>
        </p:nvSpPr>
        <p:spPr/>
        <p:txBody>
          <a:bodyPr/>
          <a:lstStyle/>
          <a:p>
            <a:pPr>
              <a:defRPr/>
            </a:pPr>
            <a:r>
              <a:rPr lang="en-US" smtClean="0"/>
              <a:t>January-25-19</a:t>
            </a:r>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539750" y="1988840"/>
            <a:ext cx="4032250" cy="3960440"/>
          </a:xfrm>
        </p:spPr>
        <p:txBody>
          <a:bodyPr/>
          <a:lstStyle>
            <a:lvl1pPr>
              <a:defRPr sz="4400">
                <a:solidFill>
                  <a:srgbClr val="6D3A5D"/>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rgbClr val="6D3A5D"/>
                </a:solidFill>
              </a:defRPr>
            </a:lvl1pPr>
          </a:lstStyle>
          <a:p>
            <a:r>
              <a:rPr lang="en-US" dirty="0" smtClean="0"/>
              <a:t>Insert title, size 54</a:t>
            </a:r>
            <a:endParaRPr lang="en-US" dirty="0"/>
          </a:p>
        </p:txBody>
      </p:sp>
      <p:sp>
        <p:nvSpPr>
          <p:cNvPr id="12" name="Content Placeholder 9"/>
          <p:cNvSpPr>
            <a:spLocks noGrp="1"/>
          </p:cNvSpPr>
          <p:nvPr>
            <p:ph sz="quarter" idx="27" hasCustomPrompt="1"/>
          </p:nvPr>
        </p:nvSpPr>
        <p:spPr>
          <a:xfrm>
            <a:off x="4580260" y="1988840"/>
            <a:ext cx="4032250" cy="3960440"/>
          </a:xfrm>
        </p:spPr>
        <p:txBody>
          <a:bodyPr/>
          <a:lstStyle>
            <a:lvl1pPr marL="0" indent="0">
              <a:buNone/>
              <a:defRPr sz="4400">
                <a:solidFill>
                  <a:srgbClr val="6D3A5D"/>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CA" dirty="0" smtClean="0"/>
              <a:t>Object</a:t>
            </a:r>
            <a:endParaRPr lang="en-US" dirty="0" smtClean="0"/>
          </a:p>
        </p:txBody>
      </p:sp>
    </p:spTree>
    <p:extLst>
      <p:ext uri="{BB962C8B-B14F-4D97-AF65-F5344CB8AC3E}">
        <p14:creationId xmlns:p14="http://schemas.microsoft.com/office/powerpoint/2010/main" val="2381177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ark Blue_Title &amp; content">
    <p:bg>
      <p:bgPr>
        <a:solidFill>
          <a:schemeClr val="accent4"/>
        </a:solidFill>
        <a:effectLst/>
      </p:bgPr>
    </p:bg>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sp>
        <p:nvSpPr>
          <p:cNvPr id="9"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chemeClr val="bg1"/>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smtClean="0"/>
              <a:t>Program, presentation or slide title</a:t>
            </a:r>
          </a:p>
        </p:txBody>
      </p:sp>
      <p:sp>
        <p:nvSpPr>
          <p:cNvPr id="2" name="Date Placeholder 1"/>
          <p:cNvSpPr>
            <a:spLocks noGrp="1"/>
          </p:cNvSpPr>
          <p:nvPr>
            <p:ph type="dt" sz="half" idx="23"/>
          </p:nvPr>
        </p:nvSpPr>
        <p:spPr/>
        <p:txBody>
          <a:bodyPr/>
          <a:lstStyle>
            <a:lvl1pPr>
              <a:defRPr>
                <a:solidFill>
                  <a:schemeClr val="bg1"/>
                </a:solidFill>
              </a:defRPr>
            </a:lvl1pPr>
          </a:lstStyle>
          <a:p>
            <a:pPr>
              <a:defRPr/>
            </a:pPr>
            <a:r>
              <a:rPr lang="en-US" smtClean="0"/>
              <a:t>January-25-19</a:t>
            </a:r>
            <a:endParaRPr lang="en-CA" dirty="0"/>
          </a:p>
        </p:txBody>
      </p:sp>
      <p:sp>
        <p:nvSpPr>
          <p:cNvPr id="3" name="Footer Placeholder 2"/>
          <p:cNvSpPr>
            <a:spLocks noGrp="1"/>
          </p:cNvSpPr>
          <p:nvPr>
            <p:ph type="ftr" sz="quarter" idx="24"/>
          </p:nvPr>
        </p:nvSpPr>
        <p:spPr/>
        <p:txBody>
          <a:bodyPr/>
          <a:lstStyle>
            <a:lvl1pPr>
              <a:defRPr>
                <a:solidFill>
                  <a:schemeClr val="bg1"/>
                </a:solidFill>
              </a:defRPr>
            </a:lvl1pPr>
          </a:lstStyle>
          <a:p>
            <a:pPr>
              <a:defRPr/>
            </a:pPr>
            <a:endParaRPr lang="en-CA" dirty="0"/>
          </a:p>
        </p:txBody>
      </p:sp>
      <p:sp>
        <p:nvSpPr>
          <p:cNvPr id="4" name="Slide Number Placeholder 3"/>
          <p:cNvSpPr>
            <a:spLocks noGrp="1"/>
          </p:cNvSpPr>
          <p:nvPr>
            <p:ph type="sldNum" sz="quarter" idx="25"/>
          </p:nvPr>
        </p:nvSpPr>
        <p:spPr/>
        <p:txBody>
          <a:bodyPr/>
          <a:lstStyle>
            <a:lvl1pPr>
              <a:defRPr>
                <a:solidFill>
                  <a:schemeClr val="bg1"/>
                </a:solidFill>
              </a:defRPr>
            </a:lvl1p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539750" y="1988840"/>
            <a:ext cx="8064500" cy="3960440"/>
          </a:xfrm>
        </p:spPr>
        <p:txBody>
          <a:bodyPr/>
          <a:lstStyle>
            <a:lvl1pPr>
              <a:defRPr sz="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chemeClr val="bg1"/>
                </a:solidFill>
              </a:defRPr>
            </a:lvl1pPr>
          </a:lstStyle>
          <a:p>
            <a:r>
              <a:rPr lang="en-US" dirty="0" smtClean="0"/>
              <a:t>Insert title, size 54</a:t>
            </a:r>
            <a:endParaRPr lang="en-US" dirty="0"/>
          </a:p>
        </p:txBody>
      </p:sp>
    </p:spTree>
    <p:extLst>
      <p:ext uri="{BB962C8B-B14F-4D97-AF65-F5344CB8AC3E}">
        <p14:creationId xmlns:p14="http://schemas.microsoft.com/office/powerpoint/2010/main" val="42577690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ark Blue_Title &amp; content 2">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chemeClr val="accent4"/>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chemeClr val="accent4"/>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chemeClr val="accent4"/>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smtClean="0"/>
              <a:t>Program, presentation or slide title</a:t>
            </a:r>
          </a:p>
        </p:txBody>
      </p:sp>
      <p:sp>
        <p:nvSpPr>
          <p:cNvPr id="2" name="Date Placeholder 1"/>
          <p:cNvSpPr>
            <a:spLocks noGrp="1"/>
          </p:cNvSpPr>
          <p:nvPr>
            <p:ph type="dt" sz="half" idx="23"/>
          </p:nvPr>
        </p:nvSpPr>
        <p:spPr/>
        <p:txBody>
          <a:bodyPr/>
          <a:lstStyle/>
          <a:p>
            <a:pPr>
              <a:defRPr/>
            </a:pPr>
            <a:r>
              <a:rPr lang="en-US" smtClean="0"/>
              <a:t>January-25-19</a:t>
            </a:r>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539750" y="1988840"/>
            <a:ext cx="8064500" cy="3960440"/>
          </a:xfrm>
        </p:spPr>
        <p:txBody>
          <a:bodyPr/>
          <a:lstStyle>
            <a:lvl1pPr>
              <a:defRPr sz="4400">
                <a:solidFill>
                  <a:srgbClr val="005E85"/>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rgbClr val="005E85"/>
                </a:solidFill>
              </a:defRPr>
            </a:lvl1pPr>
          </a:lstStyle>
          <a:p>
            <a:r>
              <a:rPr lang="en-US" dirty="0" smtClean="0"/>
              <a:t>Insert title, size 54</a:t>
            </a:r>
            <a:endParaRPr lang="en-US" dirty="0"/>
          </a:p>
        </p:txBody>
      </p:sp>
    </p:spTree>
    <p:extLst>
      <p:ext uri="{BB962C8B-B14F-4D97-AF65-F5344CB8AC3E}">
        <p14:creationId xmlns:p14="http://schemas.microsoft.com/office/powerpoint/2010/main" val="1854902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ark Blue_Title &amp; content 3">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chemeClr val="accent4"/>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chemeClr val="accent4"/>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chemeClr val="accent4"/>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smtClean="0"/>
              <a:t>Program, presentation or slide title</a:t>
            </a:r>
          </a:p>
        </p:txBody>
      </p:sp>
      <p:sp>
        <p:nvSpPr>
          <p:cNvPr id="2" name="Date Placeholder 1"/>
          <p:cNvSpPr>
            <a:spLocks noGrp="1"/>
          </p:cNvSpPr>
          <p:nvPr>
            <p:ph type="dt" sz="half" idx="23"/>
          </p:nvPr>
        </p:nvSpPr>
        <p:spPr/>
        <p:txBody>
          <a:bodyPr/>
          <a:lstStyle/>
          <a:p>
            <a:pPr>
              <a:defRPr/>
            </a:pPr>
            <a:r>
              <a:rPr lang="en-US" smtClean="0"/>
              <a:t>January-25-19</a:t>
            </a:r>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539750" y="1988840"/>
            <a:ext cx="4032250" cy="3960440"/>
          </a:xfrm>
        </p:spPr>
        <p:txBody>
          <a:bodyPr/>
          <a:lstStyle>
            <a:lvl1pPr>
              <a:defRPr sz="4400">
                <a:solidFill>
                  <a:srgbClr val="005E85"/>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rgbClr val="005E85"/>
                </a:solidFill>
              </a:defRPr>
            </a:lvl1pPr>
          </a:lstStyle>
          <a:p>
            <a:r>
              <a:rPr lang="en-US" dirty="0" smtClean="0"/>
              <a:t>Insert title, size 54</a:t>
            </a:r>
            <a:endParaRPr lang="en-US" dirty="0"/>
          </a:p>
        </p:txBody>
      </p:sp>
      <p:sp>
        <p:nvSpPr>
          <p:cNvPr id="12" name="Content Placeholder 9"/>
          <p:cNvSpPr>
            <a:spLocks noGrp="1"/>
          </p:cNvSpPr>
          <p:nvPr>
            <p:ph sz="quarter" idx="27" hasCustomPrompt="1"/>
          </p:nvPr>
        </p:nvSpPr>
        <p:spPr>
          <a:xfrm>
            <a:off x="4580012" y="1988096"/>
            <a:ext cx="4032250" cy="3960440"/>
          </a:xfrm>
        </p:spPr>
        <p:txBody>
          <a:bodyPr/>
          <a:lstStyle>
            <a:lvl1pPr marL="0" indent="0">
              <a:buNone/>
              <a:defRPr sz="4400">
                <a:solidFill>
                  <a:srgbClr val="005E85"/>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CA" dirty="0" smtClean="0"/>
              <a:t>Object</a:t>
            </a:r>
            <a:endParaRPr lang="en-US" dirty="0" smtClean="0"/>
          </a:p>
        </p:txBody>
      </p:sp>
    </p:spTree>
    <p:extLst>
      <p:ext uri="{BB962C8B-B14F-4D97-AF65-F5344CB8AC3E}">
        <p14:creationId xmlns:p14="http://schemas.microsoft.com/office/powerpoint/2010/main" val="5604270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ark Green_Title &amp; content ">
    <p:bg>
      <p:bgPr>
        <a:solidFill>
          <a:srgbClr val="7A9C49"/>
        </a:solidFill>
        <a:effectLst/>
      </p:bgPr>
    </p:bg>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sp>
        <p:nvSpPr>
          <p:cNvPr id="9"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chemeClr val="bg1"/>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smtClean="0"/>
              <a:t>Program, presentation or slide title</a:t>
            </a:r>
          </a:p>
        </p:txBody>
      </p:sp>
      <p:sp>
        <p:nvSpPr>
          <p:cNvPr id="2" name="Date Placeholder 1"/>
          <p:cNvSpPr>
            <a:spLocks noGrp="1"/>
          </p:cNvSpPr>
          <p:nvPr>
            <p:ph type="dt" sz="half" idx="23"/>
          </p:nvPr>
        </p:nvSpPr>
        <p:spPr/>
        <p:txBody>
          <a:bodyPr/>
          <a:lstStyle>
            <a:lvl1pPr>
              <a:defRPr>
                <a:solidFill>
                  <a:schemeClr val="bg1"/>
                </a:solidFill>
              </a:defRPr>
            </a:lvl1pPr>
          </a:lstStyle>
          <a:p>
            <a:pPr>
              <a:defRPr/>
            </a:pPr>
            <a:r>
              <a:rPr lang="en-US" smtClean="0"/>
              <a:t>January-25-19</a:t>
            </a:r>
            <a:endParaRPr lang="en-CA" dirty="0"/>
          </a:p>
        </p:txBody>
      </p:sp>
      <p:sp>
        <p:nvSpPr>
          <p:cNvPr id="3" name="Footer Placeholder 2"/>
          <p:cNvSpPr>
            <a:spLocks noGrp="1"/>
          </p:cNvSpPr>
          <p:nvPr>
            <p:ph type="ftr" sz="quarter" idx="24"/>
          </p:nvPr>
        </p:nvSpPr>
        <p:spPr/>
        <p:txBody>
          <a:bodyPr/>
          <a:lstStyle>
            <a:lvl1pPr>
              <a:defRPr>
                <a:solidFill>
                  <a:schemeClr val="bg1"/>
                </a:solidFill>
              </a:defRPr>
            </a:lvl1pPr>
          </a:lstStyle>
          <a:p>
            <a:pPr>
              <a:defRPr/>
            </a:pPr>
            <a:endParaRPr lang="en-CA" dirty="0"/>
          </a:p>
        </p:txBody>
      </p:sp>
      <p:sp>
        <p:nvSpPr>
          <p:cNvPr id="4" name="Slide Number Placeholder 3"/>
          <p:cNvSpPr>
            <a:spLocks noGrp="1"/>
          </p:cNvSpPr>
          <p:nvPr>
            <p:ph type="sldNum" sz="quarter" idx="25"/>
          </p:nvPr>
        </p:nvSpPr>
        <p:spPr/>
        <p:txBody>
          <a:bodyPr/>
          <a:lstStyle>
            <a:lvl1pPr>
              <a:defRPr>
                <a:solidFill>
                  <a:schemeClr val="bg1"/>
                </a:solidFill>
              </a:defRPr>
            </a:lvl1p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539750" y="1988840"/>
            <a:ext cx="8064500" cy="3960440"/>
          </a:xfrm>
        </p:spPr>
        <p:txBody>
          <a:bodyPr/>
          <a:lstStyle>
            <a:lvl1pPr>
              <a:defRPr sz="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chemeClr val="bg1"/>
                </a:solidFill>
              </a:defRPr>
            </a:lvl1pPr>
          </a:lstStyle>
          <a:p>
            <a:r>
              <a:rPr lang="en-US" dirty="0" smtClean="0"/>
              <a:t>Insert title, size 54</a:t>
            </a:r>
            <a:endParaRPr lang="en-US" dirty="0"/>
          </a:p>
        </p:txBody>
      </p:sp>
    </p:spTree>
    <p:extLst>
      <p:ext uri="{BB962C8B-B14F-4D97-AF65-F5344CB8AC3E}">
        <p14:creationId xmlns:p14="http://schemas.microsoft.com/office/powerpoint/2010/main" val="12968526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ark Green_Title &amp; content">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rgbClr val="7A9C49"/>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rgbClr val="7A9C49"/>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rgbClr val="7A9C49"/>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smtClean="0"/>
              <a:t>Program, presentation or slide title</a:t>
            </a:r>
          </a:p>
        </p:txBody>
      </p:sp>
      <p:sp>
        <p:nvSpPr>
          <p:cNvPr id="2" name="Date Placeholder 1"/>
          <p:cNvSpPr>
            <a:spLocks noGrp="1"/>
          </p:cNvSpPr>
          <p:nvPr>
            <p:ph type="dt" sz="half" idx="23"/>
          </p:nvPr>
        </p:nvSpPr>
        <p:spPr/>
        <p:txBody>
          <a:bodyPr/>
          <a:lstStyle/>
          <a:p>
            <a:pPr>
              <a:defRPr/>
            </a:pPr>
            <a:r>
              <a:rPr lang="en-US" smtClean="0"/>
              <a:t>January-25-19</a:t>
            </a:r>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539750" y="1988840"/>
            <a:ext cx="8064500" cy="3960440"/>
          </a:xfrm>
        </p:spPr>
        <p:txBody>
          <a:bodyPr/>
          <a:lstStyle>
            <a:lvl1pPr>
              <a:defRPr sz="4400">
                <a:solidFill>
                  <a:srgbClr val="7A9C49"/>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rgbClr val="7A9C49"/>
                </a:solidFill>
              </a:defRPr>
            </a:lvl1pPr>
          </a:lstStyle>
          <a:p>
            <a:r>
              <a:rPr lang="en-US" dirty="0" smtClean="0"/>
              <a:t>Insert title, size 54</a:t>
            </a:r>
            <a:endParaRPr lang="en-US" dirty="0"/>
          </a:p>
        </p:txBody>
      </p:sp>
    </p:spTree>
    <p:extLst>
      <p:ext uri="{BB962C8B-B14F-4D97-AF65-F5344CB8AC3E}">
        <p14:creationId xmlns:p14="http://schemas.microsoft.com/office/powerpoint/2010/main" val="30539762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d_logo">
    <p:spTree>
      <p:nvGrpSpPr>
        <p:cNvPr id="1" name=""/>
        <p:cNvGrpSpPr/>
        <p:nvPr/>
      </p:nvGrpSpPr>
      <p:grpSpPr>
        <a:xfrm>
          <a:off x="0" y="0"/>
          <a:ext cx="0" cy="0"/>
          <a:chOff x="0" y="0"/>
          <a:chExt cx="0" cy="0"/>
        </a:xfrm>
      </p:grpSpPr>
      <p:sp>
        <p:nvSpPr>
          <p:cNvPr id="10" name="Shape 88"/>
          <p:cNvSpPr>
            <a:spLocks noChangeArrowheads="1"/>
          </p:cNvSpPr>
          <p:nvPr userDrawn="1"/>
        </p:nvSpPr>
        <p:spPr bwMode="auto">
          <a:xfrm>
            <a:off x="539750" y="404813"/>
            <a:ext cx="8064500" cy="5328444"/>
          </a:xfrm>
          <a:prstGeom prst="roundRect">
            <a:avLst>
              <a:gd name="adj" fmla="val 5929"/>
            </a:avLst>
          </a:prstGeom>
          <a:solidFill>
            <a:srgbClr val="005E85"/>
          </a:solidFill>
          <a:ln>
            <a:noFill/>
          </a:ln>
        </p:spPr>
        <p:txBody>
          <a:bodyPr lIns="91425" tIns="45700" rIns="91425" bIns="45700"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altLang="en-US" sz="2400" smtClean="0">
              <a:solidFill>
                <a:srgbClr val="000000"/>
              </a:solidFill>
              <a:latin typeface="Arial" pitchFamily="34" charset="0"/>
              <a:sym typeface="Arial" pitchFamily="34" charset="0"/>
            </a:endParaRPr>
          </a:p>
        </p:txBody>
      </p:sp>
      <p:pic>
        <p:nvPicPr>
          <p:cNvPr id="5" name="Shape 91" descr="631px-Alberta_Health_Services_Logo.svg.png"/>
          <p:cNvPicPr preferRelativeResize="0">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73925" y="6237288"/>
            <a:ext cx="1330325"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1" hasCustomPrompt="1"/>
          </p:nvPr>
        </p:nvSpPr>
        <p:spPr>
          <a:xfrm>
            <a:off x="900112" y="3356992"/>
            <a:ext cx="5400079" cy="1008633"/>
          </a:xfrm>
        </p:spPr>
        <p:txBody>
          <a:bodyPr/>
          <a:lstStyle>
            <a:lvl1pPr marL="0" indent="0">
              <a:buNone/>
              <a:defRPr sz="4400" b="1" baseline="0">
                <a:solidFill>
                  <a:srgbClr val="ECAA21"/>
                </a:solidFill>
              </a:defRPr>
            </a:lvl1pPr>
          </a:lstStyle>
          <a:p>
            <a:pPr lvl="0"/>
            <a:r>
              <a:rPr lang="en-CA" dirty="0" smtClean="0"/>
              <a:t>INSERT</a:t>
            </a:r>
            <a:br>
              <a:rPr lang="en-CA" dirty="0" smtClean="0"/>
            </a:br>
            <a:r>
              <a:rPr lang="en-CA" dirty="0" smtClean="0"/>
              <a:t>CLOSING</a:t>
            </a:r>
            <a:endParaRPr lang="en-US" dirty="0"/>
          </a:p>
        </p:txBody>
      </p:sp>
      <p:sp>
        <p:nvSpPr>
          <p:cNvPr id="7" name="Date Placeholder 6"/>
          <p:cNvSpPr>
            <a:spLocks noGrp="1"/>
          </p:cNvSpPr>
          <p:nvPr>
            <p:ph type="dt" sz="half" idx="12"/>
          </p:nvPr>
        </p:nvSpPr>
        <p:spPr/>
        <p:txBody>
          <a:bodyPr/>
          <a:lstStyle/>
          <a:p>
            <a:pPr>
              <a:defRPr/>
            </a:pPr>
            <a:r>
              <a:rPr lang="en-US" smtClean="0"/>
              <a:t>January-25-19</a:t>
            </a:r>
            <a:endParaRPr lang="en-CA" dirty="0"/>
          </a:p>
        </p:txBody>
      </p:sp>
      <p:sp>
        <p:nvSpPr>
          <p:cNvPr id="12" name="Text Placeholder 11"/>
          <p:cNvSpPr>
            <a:spLocks noGrp="1"/>
          </p:cNvSpPr>
          <p:nvPr>
            <p:ph type="body" sz="quarter" idx="13" hasCustomPrompt="1"/>
          </p:nvPr>
        </p:nvSpPr>
        <p:spPr>
          <a:xfrm>
            <a:off x="900113" y="4652963"/>
            <a:ext cx="5543550" cy="863600"/>
          </a:xfrm>
        </p:spPr>
        <p:txBody>
          <a:bodyPr/>
          <a:lstStyle>
            <a:lvl1pPr marL="0" indent="0">
              <a:buNone/>
              <a:defRPr sz="3200" b="1" baseline="0">
                <a:solidFill>
                  <a:schemeClr val="bg1"/>
                </a:solidFill>
                <a:latin typeface="Garamond" panose="02020404030301010803" pitchFamily="18" charset="0"/>
              </a:defRPr>
            </a:lvl1pPr>
          </a:lstStyle>
          <a:p>
            <a:pPr lvl="0"/>
            <a:r>
              <a:rPr lang="en-CA" b="1" dirty="0" smtClean="0">
                <a:latin typeface="Garamond" panose="02020404030301010803" pitchFamily="18" charset="0"/>
              </a:rPr>
              <a:t>Insert contact information</a:t>
            </a:r>
            <a:endParaRPr lang="en-US" dirty="0"/>
          </a:p>
        </p:txBody>
      </p:sp>
    </p:spTree>
    <p:extLst>
      <p:ext uri="{BB962C8B-B14F-4D97-AF65-F5344CB8AC3E}">
        <p14:creationId xmlns:p14="http://schemas.microsoft.com/office/powerpoint/2010/main" val="23228819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nd_bridgeline">
    <p:spTree>
      <p:nvGrpSpPr>
        <p:cNvPr id="1" name=""/>
        <p:cNvGrpSpPr/>
        <p:nvPr/>
      </p:nvGrpSpPr>
      <p:grpSpPr>
        <a:xfrm>
          <a:off x="0" y="0"/>
          <a:ext cx="0" cy="0"/>
          <a:chOff x="0" y="0"/>
          <a:chExt cx="0" cy="0"/>
        </a:xfrm>
      </p:grpSpPr>
      <p:sp>
        <p:nvSpPr>
          <p:cNvPr id="4" name="Shape 88"/>
          <p:cNvSpPr>
            <a:spLocks noChangeArrowheads="1"/>
          </p:cNvSpPr>
          <p:nvPr userDrawn="1"/>
        </p:nvSpPr>
        <p:spPr bwMode="auto">
          <a:xfrm>
            <a:off x="539750" y="404813"/>
            <a:ext cx="8064500" cy="5328444"/>
          </a:xfrm>
          <a:prstGeom prst="roundRect">
            <a:avLst>
              <a:gd name="adj" fmla="val 5929"/>
            </a:avLst>
          </a:prstGeom>
          <a:solidFill>
            <a:srgbClr val="005E85"/>
          </a:solidFill>
          <a:ln>
            <a:noFill/>
          </a:ln>
        </p:spPr>
        <p:txBody>
          <a:bodyPr lIns="91425" tIns="45700" rIns="91425" bIns="45700"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altLang="en-US" sz="2400" smtClean="0">
              <a:solidFill>
                <a:srgbClr val="000000"/>
              </a:solidFill>
              <a:latin typeface="Arial" pitchFamily="34" charset="0"/>
              <a:sym typeface="Arial" pitchFamily="34" charset="0"/>
            </a:endParaRPr>
          </a:p>
        </p:txBody>
      </p:sp>
      <p:sp>
        <p:nvSpPr>
          <p:cNvPr id="7" name="Picture Placeholder 2"/>
          <p:cNvSpPr>
            <a:spLocks noGrp="1"/>
          </p:cNvSpPr>
          <p:nvPr>
            <p:ph type="pic" sz="quarter" idx="23" hasCustomPrompt="1"/>
          </p:nvPr>
        </p:nvSpPr>
        <p:spPr>
          <a:xfrm>
            <a:off x="7272251" y="5807669"/>
            <a:ext cx="1332000" cy="843085"/>
          </a:xfrm>
        </p:spPr>
        <p:txBody>
          <a:bodyPr/>
          <a:lstStyle>
            <a:lvl1pPr marL="0" indent="0">
              <a:buNone/>
              <a:defRPr sz="1400"/>
            </a:lvl1pPr>
          </a:lstStyle>
          <a:p>
            <a:r>
              <a:rPr lang="en-CA" dirty="0" err="1" smtClean="0"/>
              <a:t>Bridgeline</a:t>
            </a:r>
            <a:endParaRPr lang="en-US" dirty="0"/>
          </a:p>
        </p:txBody>
      </p:sp>
      <p:sp>
        <p:nvSpPr>
          <p:cNvPr id="2" name="Date Placeholder 1"/>
          <p:cNvSpPr>
            <a:spLocks noGrp="1"/>
          </p:cNvSpPr>
          <p:nvPr>
            <p:ph type="dt" sz="half" idx="24"/>
          </p:nvPr>
        </p:nvSpPr>
        <p:spPr/>
        <p:txBody>
          <a:bodyPr/>
          <a:lstStyle/>
          <a:p>
            <a:pPr>
              <a:defRPr/>
            </a:pPr>
            <a:r>
              <a:rPr lang="en-US" smtClean="0"/>
              <a:t>January-25-19</a:t>
            </a:r>
            <a:endParaRPr lang="en-CA" dirty="0"/>
          </a:p>
        </p:txBody>
      </p:sp>
      <p:sp>
        <p:nvSpPr>
          <p:cNvPr id="10" name="Text Placeholder 11"/>
          <p:cNvSpPr>
            <a:spLocks noGrp="1"/>
          </p:cNvSpPr>
          <p:nvPr>
            <p:ph type="body" sz="quarter" idx="13" hasCustomPrompt="1"/>
          </p:nvPr>
        </p:nvSpPr>
        <p:spPr>
          <a:xfrm>
            <a:off x="900113" y="4652963"/>
            <a:ext cx="5543550" cy="863600"/>
          </a:xfrm>
        </p:spPr>
        <p:txBody>
          <a:bodyPr/>
          <a:lstStyle>
            <a:lvl1pPr marL="0" indent="0">
              <a:buNone/>
              <a:defRPr sz="3200" b="1" baseline="0">
                <a:solidFill>
                  <a:schemeClr val="bg1"/>
                </a:solidFill>
                <a:latin typeface="Garamond" panose="02020404030301010803" pitchFamily="18" charset="0"/>
              </a:defRPr>
            </a:lvl1pPr>
          </a:lstStyle>
          <a:p>
            <a:pPr lvl="0"/>
            <a:r>
              <a:rPr lang="en-CA" b="1" dirty="0" smtClean="0">
                <a:latin typeface="Garamond" panose="02020404030301010803" pitchFamily="18" charset="0"/>
              </a:rPr>
              <a:t>Insert contact information</a:t>
            </a:r>
            <a:endParaRPr lang="en-US" dirty="0"/>
          </a:p>
        </p:txBody>
      </p:sp>
      <p:sp>
        <p:nvSpPr>
          <p:cNvPr id="11" name="Text Placeholder 5"/>
          <p:cNvSpPr>
            <a:spLocks noGrp="1"/>
          </p:cNvSpPr>
          <p:nvPr>
            <p:ph type="body" sz="quarter" idx="11" hasCustomPrompt="1"/>
          </p:nvPr>
        </p:nvSpPr>
        <p:spPr>
          <a:xfrm>
            <a:off x="900112" y="3356992"/>
            <a:ext cx="5400079" cy="1008633"/>
          </a:xfrm>
        </p:spPr>
        <p:txBody>
          <a:bodyPr/>
          <a:lstStyle>
            <a:lvl1pPr marL="0" indent="0">
              <a:buNone/>
              <a:defRPr sz="4400" b="1" baseline="0">
                <a:solidFill>
                  <a:srgbClr val="ECAA21"/>
                </a:solidFill>
              </a:defRPr>
            </a:lvl1pPr>
          </a:lstStyle>
          <a:p>
            <a:pPr lvl="0"/>
            <a:r>
              <a:rPr lang="en-CA" dirty="0" smtClean="0"/>
              <a:t>INSERT</a:t>
            </a:r>
            <a:br>
              <a:rPr lang="en-CA" dirty="0" smtClean="0"/>
            </a:br>
            <a:r>
              <a:rPr lang="en-CA" dirty="0" smtClean="0"/>
              <a:t>CLOSING</a:t>
            </a:r>
            <a:endParaRPr lang="en-US" dirty="0"/>
          </a:p>
        </p:txBody>
      </p:sp>
    </p:spTree>
    <p:extLst>
      <p:ext uri="{BB962C8B-B14F-4D97-AF65-F5344CB8AC3E}">
        <p14:creationId xmlns:p14="http://schemas.microsoft.com/office/powerpoint/2010/main" val="14017464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p #1 Picture shape">
    <p:spTree>
      <p:nvGrpSpPr>
        <p:cNvPr id="1" name=""/>
        <p:cNvGrpSpPr/>
        <p:nvPr/>
      </p:nvGrpSpPr>
      <p:grpSpPr>
        <a:xfrm>
          <a:off x="0" y="0"/>
          <a:ext cx="0" cy="0"/>
          <a:chOff x="0" y="0"/>
          <a:chExt cx="0" cy="0"/>
        </a:xfrm>
      </p:grpSpPr>
      <p:sp>
        <p:nvSpPr>
          <p:cNvPr id="2" name="TextBox 1"/>
          <p:cNvSpPr txBox="1"/>
          <p:nvPr userDrawn="1"/>
        </p:nvSpPr>
        <p:spPr>
          <a:xfrm>
            <a:off x="971550" y="549275"/>
            <a:ext cx="7345363" cy="5754688"/>
          </a:xfrm>
          <a:prstGeom prst="rect">
            <a:avLst/>
          </a:prstGeom>
          <a:noFill/>
        </p:spPr>
        <p:txBody>
          <a:bodyPr>
            <a:spAutoFit/>
          </a:bodyPr>
          <a:lstStyle/>
          <a:p>
            <a:pPr fontAlgn="auto">
              <a:spcBef>
                <a:spcPts val="0"/>
              </a:spcBef>
              <a:spcAft>
                <a:spcPts val="0"/>
              </a:spcAft>
              <a:defRPr/>
            </a:pPr>
            <a:r>
              <a:rPr lang="en-CA" sz="4800" b="1" dirty="0">
                <a:solidFill>
                  <a:srgbClr val="00ADBB"/>
                </a:solidFill>
                <a:latin typeface="Helvetica Neue" panose="020B0604020202020204" charset="0"/>
                <a:cs typeface="+mn-cs"/>
              </a:rPr>
              <a:t>Tip #1: </a:t>
            </a:r>
            <a:r>
              <a:rPr lang="en-CA" sz="4800" dirty="0">
                <a:solidFill>
                  <a:srgbClr val="00ADBB"/>
                </a:solidFill>
                <a:latin typeface="Helvetica Neue" panose="020B0604020202020204" charset="0"/>
                <a:cs typeface="+mn-cs"/>
              </a:rPr>
              <a:t>Picture shape</a:t>
            </a:r>
          </a:p>
          <a:p>
            <a:pPr fontAlgn="auto">
              <a:spcBef>
                <a:spcPts val="0"/>
              </a:spcBef>
              <a:spcAft>
                <a:spcPts val="0"/>
              </a:spcAft>
              <a:defRPr/>
            </a:pPr>
            <a:endParaRPr lang="en-CA" sz="3200" b="1" dirty="0">
              <a:latin typeface="Helvetica Neue" panose="020B0604020202020204" charset="0"/>
              <a:cs typeface="+mn-cs"/>
            </a:endParaRPr>
          </a:p>
          <a:p>
            <a:pPr fontAlgn="auto">
              <a:spcBef>
                <a:spcPts val="0"/>
              </a:spcBef>
              <a:spcAft>
                <a:spcPts val="0"/>
              </a:spcAft>
              <a:defRPr/>
            </a:pPr>
            <a:r>
              <a:rPr lang="en-CA" sz="2400" dirty="0">
                <a:latin typeface="Helvetica Neue" panose="020B0604020202020204" charset="0"/>
                <a:cs typeface="+mn-cs"/>
              </a:rPr>
              <a:t>You change the shape of your photo to have round corners such as the on this template. </a:t>
            </a:r>
          </a:p>
          <a:p>
            <a:pPr marL="457200" indent="-457200" fontAlgn="auto">
              <a:spcBef>
                <a:spcPts val="0"/>
              </a:spcBef>
              <a:spcAft>
                <a:spcPts val="0"/>
              </a:spcAft>
              <a:buFontTx/>
              <a:buAutoNum type="arabicPeriod"/>
              <a:defRPr/>
            </a:pPr>
            <a:r>
              <a:rPr lang="en-CA" sz="2400" dirty="0">
                <a:latin typeface="Helvetica Neue" panose="020B0604020202020204" charset="0"/>
                <a:cs typeface="+mn-cs"/>
              </a:rPr>
              <a:t>Click on the picture</a:t>
            </a:r>
          </a:p>
          <a:p>
            <a:pPr marL="457200" indent="-457200" fontAlgn="auto">
              <a:spcBef>
                <a:spcPts val="0"/>
              </a:spcBef>
              <a:spcAft>
                <a:spcPts val="0"/>
              </a:spcAft>
              <a:buFontTx/>
              <a:buAutoNum type="arabicPeriod"/>
              <a:defRPr/>
            </a:pPr>
            <a:r>
              <a:rPr lang="en-CA" sz="2400" dirty="0">
                <a:latin typeface="Helvetica Neue" panose="020B0604020202020204" charset="0"/>
                <a:cs typeface="+mn-cs"/>
              </a:rPr>
              <a:t>Choose the “Picture tools” </a:t>
            </a:r>
            <a:r>
              <a:rPr lang="en-CA" sz="2400" dirty="0" smtClean="0">
                <a:latin typeface="Helvetica Neue" panose="020B0604020202020204" charset="0"/>
                <a:cs typeface="+mn-cs"/>
              </a:rPr>
              <a:t>tab </a:t>
            </a:r>
            <a:endParaRPr lang="en-CA" sz="2400" dirty="0">
              <a:latin typeface="Helvetica Neue" panose="020B0604020202020204" charset="0"/>
              <a:cs typeface="+mn-cs"/>
            </a:endParaRPr>
          </a:p>
          <a:p>
            <a:pPr marL="457200" indent="-457200" fontAlgn="auto">
              <a:spcBef>
                <a:spcPts val="0"/>
              </a:spcBef>
              <a:spcAft>
                <a:spcPts val="0"/>
              </a:spcAft>
              <a:buFontTx/>
              <a:buAutoNum type="arabicPeriod"/>
              <a:defRPr/>
            </a:pPr>
            <a:r>
              <a:rPr lang="en-CA" sz="2400" dirty="0">
                <a:latin typeface="Helvetica Neue" panose="020B0604020202020204" charset="0"/>
                <a:cs typeface="+mn-cs"/>
              </a:rPr>
              <a:t>On the crop button, click the down arrow and choose “crop to shape”</a:t>
            </a:r>
          </a:p>
          <a:p>
            <a:pPr marL="457200" indent="-457200" fontAlgn="auto">
              <a:spcBef>
                <a:spcPts val="0"/>
              </a:spcBef>
              <a:spcAft>
                <a:spcPts val="0"/>
              </a:spcAft>
              <a:buFontTx/>
              <a:buAutoNum type="arabicPeriod"/>
              <a:defRPr/>
            </a:pPr>
            <a:r>
              <a:rPr lang="en-CA" sz="2400" dirty="0">
                <a:latin typeface="Helvetica Neue" panose="020B0604020202020204" charset="0"/>
                <a:cs typeface="+mn-cs"/>
              </a:rPr>
              <a:t>Choose the rounded rectangle from the rectangle category (it is the second option, but could depend on your version of word).</a:t>
            </a:r>
          </a:p>
          <a:p>
            <a:pPr marL="457200" indent="-457200" fontAlgn="auto">
              <a:spcBef>
                <a:spcPts val="0"/>
              </a:spcBef>
              <a:spcAft>
                <a:spcPts val="0"/>
              </a:spcAft>
              <a:buFontTx/>
              <a:buAutoNum type="arabicPeriod"/>
              <a:defRPr/>
            </a:pPr>
            <a:endParaRPr lang="en-CA" sz="2400" dirty="0">
              <a:latin typeface="Helvetica Neue" panose="020B0604020202020204" charset="0"/>
              <a:cs typeface="+mn-cs"/>
            </a:endParaRPr>
          </a:p>
          <a:p>
            <a:pPr fontAlgn="auto">
              <a:spcBef>
                <a:spcPts val="0"/>
              </a:spcBef>
              <a:spcAft>
                <a:spcPts val="0"/>
              </a:spcAft>
              <a:defRPr/>
            </a:pPr>
            <a:r>
              <a:rPr lang="en-CA" sz="2400" dirty="0">
                <a:latin typeface="Helvetica Neue" panose="020B0604020202020204" charset="0"/>
                <a:cs typeface="+mn-cs"/>
              </a:rPr>
              <a:t>*To adjust the roundness of corners—see Tip #2</a:t>
            </a:r>
          </a:p>
          <a:p>
            <a:pPr fontAlgn="auto">
              <a:spcBef>
                <a:spcPts val="0"/>
              </a:spcBef>
              <a:spcAft>
                <a:spcPts val="0"/>
              </a:spcAft>
              <a:defRPr/>
            </a:pPr>
            <a:endParaRPr lang="en-CA" sz="2400" dirty="0">
              <a:latin typeface="+mn-lt"/>
              <a:cs typeface="+mn-cs"/>
            </a:endParaRPr>
          </a:p>
        </p:txBody>
      </p:sp>
      <p:sp>
        <p:nvSpPr>
          <p:cNvPr id="3" name="Shape 104"/>
          <p:cNvSpPr txBox="1">
            <a:spLocks noChangeArrowheads="1"/>
          </p:cNvSpPr>
          <p:nvPr userDrawn="1"/>
        </p:nvSpPr>
        <p:spPr bwMode="auto">
          <a:xfrm>
            <a:off x="971550" y="6327775"/>
            <a:ext cx="72009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Clr>
                <a:srgbClr val="FF6600"/>
              </a:buClr>
              <a:buSzPct val="25000"/>
              <a:defRPr/>
            </a:pPr>
            <a:r>
              <a:rPr lang="en-US" altLang="en-US" sz="1200" b="1" smtClean="0">
                <a:solidFill>
                  <a:srgbClr val="00ADBB"/>
                </a:solidFill>
                <a:latin typeface="Helvetica Neue"/>
                <a:sym typeface="Helvetica Neue"/>
              </a:rPr>
              <a:t>NOTE: This slide is not intended for use in a presentation</a:t>
            </a:r>
          </a:p>
        </p:txBody>
      </p:sp>
    </p:spTree>
    <p:extLst>
      <p:ext uri="{BB962C8B-B14F-4D97-AF65-F5344CB8AC3E}">
        <p14:creationId xmlns:p14="http://schemas.microsoft.com/office/powerpoint/2010/main" val="2413814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logo 3">
    <p:spTree>
      <p:nvGrpSpPr>
        <p:cNvPr id="1" name=""/>
        <p:cNvGrpSpPr/>
        <p:nvPr/>
      </p:nvGrpSpPr>
      <p:grpSpPr>
        <a:xfrm>
          <a:off x="0" y="0"/>
          <a:ext cx="0" cy="0"/>
          <a:chOff x="0" y="0"/>
          <a:chExt cx="0" cy="0"/>
        </a:xfrm>
      </p:grpSpPr>
      <p:sp>
        <p:nvSpPr>
          <p:cNvPr id="12" name="Shape 88"/>
          <p:cNvSpPr>
            <a:spLocks noChangeArrowheads="1"/>
          </p:cNvSpPr>
          <p:nvPr userDrawn="1"/>
        </p:nvSpPr>
        <p:spPr bwMode="auto">
          <a:xfrm>
            <a:off x="539750" y="765175"/>
            <a:ext cx="8064500" cy="4924034"/>
          </a:xfrm>
          <a:prstGeom prst="roundRect">
            <a:avLst>
              <a:gd name="adj" fmla="val 6214"/>
            </a:avLst>
          </a:prstGeom>
          <a:solidFill>
            <a:srgbClr val="9AB9AD">
              <a:alpha val="69803"/>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altLang="en-US" sz="2400" smtClean="0">
              <a:solidFill>
                <a:srgbClr val="000000"/>
              </a:solidFill>
              <a:latin typeface="Arial" pitchFamily="34" charset="0"/>
              <a:sym typeface="Arial" pitchFamily="34" charset="0"/>
            </a:endParaRPr>
          </a:p>
        </p:txBody>
      </p:sp>
      <p:pic>
        <p:nvPicPr>
          <p:cNvPr id="6" name="Shape 91" descr="631px-Alberta_Health_Services_Logo.svg.png"/>
          <p:cNvPicPr preferRelativeResize="0">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73925" y="6021288"/>
            <a:ext cx="1330325"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hape 184"/>
          <p:cNvCxnSpPr>
            <a:cxnSpLocks noChangeShapeType="1"/>
          </p:cNvCxnSpPr>
          <p:nvPr userDrawn="1"/>
        </p:nvCxnSpPr>
        <p:spPr bwMode="auto">
          <a:xfrm flipV="1">
            <a:off x="539750" y="620713"/>
            <a:ext cx="8064500" cy="14287"/>
          </a:xfrm>
          <a:prstGeom prst="straightConnector1">
            <a:avLst/>
          </a:prstGeom>
          <a:noFill/>
          <a:ln w="28575">
            <a:solidFill>
              <a:srgbClr val="00B0B9"/>
            </a:solidFill>
            <a:prstDash val="dot"/>
            <a:miter lim="800000"/>
            <a:headEnd/>
            <a:tailEnd/>
          </a:ln>
          <a:extLst>
            <a:ext uri="{909E8E84-426E-40DD-AFC4-6F175D3DCCD1}">
              <a14:hiddenFill xmlns:a14="http://schemas.microsoft.com/office/drawing/2010/main">
                <a:noFill/>
              </a14:hiddenFill>
            </a:ext>
          </a:extLst>
        </p:spPr>
      </p:cxnSp>
      <p:sp>
        <p:nvSpPr>
          <p:cNvPr id="9" name="Text Placeholder 3"/>
          <p:cNvSpPr>
            <a:spLocks noGrp="1"/>
          </p:cNvSpPr>
          <p:nvPr>
            <p:ph type="body" sz="quarter" idx="20" hasCustomPrompt="1"/>
          </p:nvPr>
        </p:nvSpPr>
        <p:spPr>
          <a:xfrm>
            <a:off x="971550" y="2277740"/>
            <a:ext cx="7345363" cy="1511300"/>
          </a:xfrm>
        </p:spPr>
        <p:txBody>
          <a:bodyPr/>
          <a:lstStyle>
            <a:lvl1pPr marL="0" indent="0">
              <a:buNone/>
              <a:defRPr sz="8000" b="1">
                <a:solidFill>
                  <a:srgbClr val="00ADBB"/>
                </a:solidFill>
                <a:latin typeface="Arial" panose="020B0604020202020204" pitchFamily="34" charset="0"/>
                <a:cs typeface="Arial" panose="020B0604020202020204" pitchFamily="34" charset="0"/>
              </a:defRPr>
            </a:lvl1pPr>
          </a:lstStyle>
          <a:p>
            <a:pPr lvl="0"/>
            <a:r>
              <a:rPr lang="en-US" dirty="0" smtClean="0"/>
              <a:t>INSERT</a:t>
            </a:r>
          </a:p>
        </p:txBody>
      </p:sp>
      <p:sp>
        <p:nvSpPr>
          <p:cNvPr id="10" name="Text Placeholder 3"/>
          <p:cNvSpPr>
            <a:spLocks noGrp="1"/>
          </p:cNvSpPr>
          <p:nvPr>
            <p:ph type="body" sz="quarter" idx="21" hasCustomPrompt="1"/>
          </p:nvPr>
        </p:nvSpPr>
        <p:spPr>
          <a:xfrm>
            <a:off x="971600" y="3213844"/>
            <a:ext cx="7345363" cy="1511300"/>
          </a:xfrm>
        </p:spPr>
        <p:txBody>
          <a:bodyPr/>
          <a:lstStyle>
            <a:lvl1pPr marL="0" indent="0">
              <a:buNone/>
              <a:defRPr sz="8000" b="1">
                <a:solidFill>
                  <a:srgbClr val="4F7F70"/>
                </a:solidFill>
                <a:latin typeface="Arial" panose="020B0604020202020204" pitchFamily="34" charset="0"/>
                <a:cs typeface="Arial" panose="020B0604020202020204" pitchFamily="34" charset="0"/>
              </a:defRPr>
            </a:lvl1pPr>
          </a:lstStyle>
          <a:p>
            <a:pPr lvl="0"/>
            <a:r>
              <a:rPr lang="en-US" dirty="0" smtClean="0"/>
              <a:t>TEXT</a:t>
            </a:r>
          </a:p>
        </p:txBody>
      </p:sp>
      <p:sp>
        <p:nvSpPr>
          <p:cNvPr id="8"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rgbClr val="00ADBB"/>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smtClean="0"/>
              <a:t>Program, presentation or slide title</a:t>
            </a:r>
          </a:p>
        </p:txBody>
      </p:sp>
      <p:sp>
        <p:nvSpPr>
          <p:cNvPr id="2" name="Date Placeholder 1"/>
          <p:cNvSpPr>
            <a:spLocks noGrp="1"/>
          </p:cNvSpPr>
          <p:nvPr>
            <p:ph type="dt" sz="half" idx="23"/>
          </p:nvPr>
        </p:nvSpPr>
        <p:spPr>
          <a:xfrm>
            <a:off x="457200" y="6088235"/>
            <a:ext cx="2133600" cy="365125"/>
          </a:xfrm>
        </p:spPr>
        <p:txBody>
          <a:bodyPr/>
          <a:lstStyle/>
          <a:p>
            <a:pPr>
              <a:defRPr/>
            </a:pPr>
            <a:r>
              <a:rPr lang="en-US" smtClean="0"/>
              <a:t>January-25-19</a:t>
            </a:r>
            <a:endParaRPr lang="en-CA"/>
          </a:p>
        </p:txBody>
      </p:sp>
      <p:sp>
        <p:nvSpPr>
          <p:cNvPr id="3" name="Footer Placeholder 2"/>
          <p:cNvSpPr>
            <a:spLocks noGrp="1"/>
          </p:cNvSpPr>
          <p:nvPr>
            <p:ph type="ftr" sz="quarter" idx="24"/>
          </p:nvPr>
        </p:nvSpPr>
        <p:spPr>
          <a:xfrm>
            <a:off x="3124200" y="6088235"/>
            <a:ext cx="2895600" cy="365125"/>
          </a:xfrm>
        </p:spPr>
        <p:txBody>
          <a:bodyPr/>
          <a:lstStyle/>
          <a:p>
            <a:pPr>
              <a:defRPr/>
            </a:pPr>
            <a:endParaRPr lang="en-CA" dirty="0"/>
          </a:p>
        </p:txBody>
      </p:sp>
    </p:spTree>
    <p:extLst>
      <p:ext uri="{BB962C8B-B14F-4D97-AF65-F5344CB8AC3E}">
        <p14:creationId xmlns:p14="http://schemas.microsoft.com/office/powerpoint/2010/main" val="3837611064"/>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p #2 Adjusting round corners">
    <p:spTree>
      <p:nvGrpSpPr>
        <p:cNvPr id="1" name=""/>
        <p:cNvGrpSpPr/>
        <p:nvPr/>
      </p:nvGrpSpPr>
      <p:grpSpPr>
        <a:xfrm>
          <a:off x="0" y="0"/>
          <a:ext cx="0" cy="0"/>
          <a:chOff x="0" y="0"/>
          <a:chExt cx="0" cy="0"/>
        </a:xfrm>
      </p:grpSpPr>
      <p:sp>
        <p:nvSpPr>
          <p:cNvPr id="2" name="TextBox 1"/>
          <p:cNvSpPr txBox="1"/>
          <p:nvPr userDrawn="1"/>
        </p:nvSpPr>
        <p:spPr>
          <a:xfrm>
            <a:off x="971550" y="549275"/>
            <a:ext cx="7345363" cy="4524375"/>
          </a:xfrm>
          <a:prstGeom prst="rect">
            <a:avLst/>
          </a:prstGeom>
          <a:noFill/>
        </p:spPr>
        <p:txBody>
          <a:bodyPr>
            <a:spAutoFit/>
          </a:bodyPr>
          <a:lstStyle/>
          <a:p>
            <a:pPr fontAlgn="auto">
              <a:spcBef>
                <a:spcPts val="0"/>
              </a:spcBef>
              <a:spcAft>
                <a:spcPts val="0"/>
              </a:spcAft>
              <a:defRPr/>
            </a:pPr>
            <a:r>
              <a:rPr lang="en-CA" sz="4800" b="1" dirty="0">
                <a:solidFill>
                  <a:srgbClr val="00ADBB"/>
                </a:solidFill>
                <a:latin typeface="Helvetica Neue" panose="020B0604020202020204" charset="0"/>
                <a:cs typeface="+mn-cs"/>
              </a:rPr>
              <a:t>Tip #2: </a:t>
            </a:r>
            <a:r>
              <a:rPr lang="en-CA" sz="4800" dirty="0">
                <a:solidFill>
                  <a:srgbClr val="00ADBB"/>
                </a:solidFill>
                <a:latin typeface="Helvetica Neue" panose="020B0604020202020204" charset="0"/>
                <a:cs typeface="+mn-cs"/>
              </a:rPr>
              <a:t>Adjusting round corners</a:t>
            </a:r>
          </a:p>
          <a:p>
            <a:pPr fontAlgn="auto">
              <a:spcBef>
                <a:spcPts val="0"/>
              </a:spcBef>
              <a:spcAft>
                <a:spcPts val="0"/>
              </a:spcAft>
              <a:defRPr/>
            </a:pPr>
            <a:endParaRPr lang="en-CA" sz="2400" dirty="0">
              <a:latin typeface="+mn-lt"/>
              <a:cs typeface="+mn-cs"/>
            </a:endParaRPr>
          </a:p>
          <a:p>
            <a:pPr fontAlgn="auto">
              <a:spcBef>
                <a:spcPts val="0"/>
              </a:spcBef>
              <a:spcAft>
                <a:spcPts val="0"/>
              </a:spcAft>
              <a:defRPr/>
            </a:pPr>
            <a:r>
              <a:rPr lang="en-CA" sz="2400" dirty="0">
                <a:latin typeface="Helvetica Neue" panose="020B0604020202020204" charset="0"/>
              </a:rPr>
              <a:t>You can adjust the roundness of the corners on your photo. </a:t>
            </a:r>
          </a:p>
          <a:p>
            <a:pPr marL="457200" indent="-457200" fontAlgn="auto">
              <a:spcBef>
                <a:spcPts val="0"/>
              </a:spcBef>
              <a:spcAft>
                <a:spcPts val="0"/>
              </a:spcAft>
              <a:buFontTx/>
              <a:buAutoNum type="arabicPeriod"/>
              <a:defRPr/>
            </a:pPr>
            <a:r>
              <a:rPr lang="en-CA" sz="2400" dirty="0">
                <a:latin typeface="Helvetica Neue" panose="020B0604020202020204" charset="0"/>
              </a:rPr>
              <a:t>Click the picture</a:t>
            </a:r>
          </a:p>
          <a:p>
            <a:pPr marL="457200" indent="-457200" fontAlgn="auto">
              <a:spcBef>
                <a:spcPts val="0"/>
              </a:spcBef>
              <a:spcAft>
                <a:spcPts val="0"/>
              </a:spcAft>
              <a:buFontTx/>
              <a:buAutoNum type="arabicPeriod"/>
              <a:defRPr/>
            </a:pPr>
            <a:r>
              <a:rPr lang="en-CA" sz="2400" dirty="0">
                <a:latin typeface="Helvetica Neue" panose="020B0604020202020204" charset="0"/>
              </a:rPr>
              <a:t>A yellow diamond on the top left of the photo will appear</a:t>
            </a:r>
          </a:p>
          <a:p>
            <a:pPr marL="457200" indent="-457200" fontAlgn="auto">
              <a:spcBef>
                <a:spcPts val="0"/>
              </a:spcBef>
              <a:spcAft>
                <a:spcPts val="0"/>
              </a:spcAft>
              <a:buFontTx/>
              <a:buAutoNum type="arabicPeriod"/>
              <a:defRPr/>
            </a:pPr>
            <a:r>
              <a:rPr lang="en-CA" sz="2400" dirty="0">
                <a:latin typeface="Helvetica Neue" panose="020B0604020202020204" charset="0"/>
              </a:rPr>
              <a:t>Drag the diamond to the left of </a:t>
            </a:r>
            <a:r>
              <a:rPr lang="en-CA" sz="2400" dirty="0" smtClean="0">
                <a:latin typeface="Helvetica Neue" panose="020B0604020202020204" charset="0"/>
              </a:rPr>
              <a:t>the</a:t>
            </a:r>
            <a:r>
              <a:rPr lang="en-CA" sz="2400" baseline="0" dirty="0" smtClean="0">
                <a:latin typeface="Helvetica Neue" panose="020B0604020202020204" charset="0"/>
              </a:rPr>
              <a:t> photo </a:t>
            </a:r>
            <a:r>
              <a:rPr lang="en-CA" sz="2400" dirty="0" smtClean="0">
                <a:latin typeface="Helvetica Neue" panose="020B0604020202020204" charset="0"/>
              </a:rPr>
              <a:t>to </a:t>
            </a:r>
            <a:r>
              <a:rPr lang="en-CA" sz="2400" dirty="0">
                <a:latin typeface="Helvetica Neue" panose="020B0604020202020204" charset="0"/>
              </a:rPr>
              <a:t>reduce the </a:t>
            </a:r>
            <a:r>
              <a:rPr lang="en-CA" sz="2400" dirty="0" smtClean="0">
                <a:latin typeface="Helvetica Neue" panose="020B0604020202020204" charset="0"/>
              </a:rPr>
              <a:t>roundness.</a:t>
            </a:r>
            <a:r>
              <a:rPr lang="en-CA" sz="2400" baseline="0" dirty="0" smtClean="0">
                <a:latin typeface="Helvetica Neue" panose="020B0604020202020204" charset="0"/>
              </a:rPr>
              <a:t> </a:t>
            </a:r>
            <a:endParaRPr lang="en-CA" sz="4800" dirty="0">
              <a:solidFill>
                <a:srgbClr val="00ADBB"/>
              </a:solidFill>
              <a:latin typeface="Helvetica Neue" panose="020B0604020202020204" charset="0"/>
            </a:endParaRPr>
          </a:p>
        </p:txBody>
      </p:sp>
      <p:sp>
        <p:nvSpPr>
          <p:cNvPr id="3" name="Shape 104"/>
          <p:cNvSpPr txBox="1">
            <a:spLocks noChangeArrowheads="1"/>
          </p:cNvSpPr>
          <p:nvPr userDrawn="1"/>
        </p:nvSpPr>
        <p:spPr bwMode="auto">
          <a:xfrm>
            <a:off x="971550" y="6327775"/>
            <a:ext cx="72009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Clr>
                <a:srgbClr val="FF6600"/>
              </a:buClr>
              <a:buSzPct val="25000"/>
              <a:defRPr/>
            </a:pPr>
            <a:r>
              <a:rPr lang="en-US" altLang="en-US" sz="1200" b="1" smtClean="0">
                <a:solidFill>
                  <a:srgbClr val="00ADBB"/>
                </a:solidFill>
                <a:latin typeface="Helvetica Neue"/>
                <a:sym typeface="Helvetica Neue"/>
              </a:rPr>
              <a:t>NOTE: This slide is not intended for use in a presentation</a:t>
            </a:r>
          </a:p>
        </p:txBody>
      </p:sp>
    </p:spTree>
    <p:extLst>
      <p:ext uri="{BB962C8B-B14F-4D97-AF65-F5344CB8AC3E}">
        <p14:creationId xmlns:p14="http://schemas.microsoft.com/office/powerpoint/2010/main" val="29315586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971550" y="549275"/>
            <a:ext cx="7345363"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CA" altLang="en-US" sz="4800" b="1" dirty="0" smtClean="0">
                <a:solidFill>
                  <a:srgbClr val="00ADBB"/>
                </a:solidFill>
                <a:latin typeface="Helvetica Neue"/>
              </a:rPr>
              <a:t>Tip #3: </a:t>
            </a:r>
            <a:r>
              <a:rPr lang="en-CA" altLang="en-US" sz="4800" dirty="0" smtClean="0">
                <a:solidFill>
                  <a:srgbClr val="00ADBB"/>
                </a:solidFill>
                <a:latin typeface="Helvetica Neue"/>
              </a:rPr>
              <a:t>Words per slide</a:t>
            </a:r>
          </a:p>
          <a:p>
            <a:pPr>
              <a:defRPr/>
            </a:pPr>
            <a:endParaRPr lang="en-CA" altLang="en-US" sz="2400" dirty="0" smtClean="0">
              <a:latin typeface="Helvetica Neue"/>
            </a:endParaRPr>
          </a:p>
          <a:p>
            <a:pPr>
              <a:defRPr/>
            </a:pPr>
            <a:r>
              <a:rPr lang="en-CA" altLang="en-US" sz="2400" dirty="0" smtClean="0">
                <a:latin typeface="Helvetica Neue"/>
              </a:rPr>
              <a:t>We recommend 15-25 words per slide. </a:t>
            </a:r>
          </a:p>
          <a:p>
            <a:pPr>
              <a:defRPr/>
            </a:pPr>
            <a:endParaRPr lang="en-CA" altLang="en-US" sz="2400" dirty="0" smtClean="0">
              <a:latin typeface="Helvetica Neue"/>
            </a:endParaRPr>
          </a:p>
          <a:p>
            <a:pPr>
              <a:defRPr/>
            </a:pPr>
            <a:r>
              <a:rPr lang="en-CA" altLang="en-US" sz="2400" dirty="0" smtClean="0">
                <a:latin typeface="Helvetica Neue"/>
              </a:rPr>
              <a:t>More words on a slide will make it difficult for people to pay attention to who is speaking. Less words allows people to focus on you and your key messages. </a:t>
            </a:r>
            <a:endParaRPr lang="en-CA" altLang="en-US" sz="2400" dirty="0" smtClean="0"/>
          </a:p>
        </p:txBody>
      </p:sp>
      <p:sp>
        <p:nvSpPr>
          <p:cNvPr id="3" name="Shape 104"/>
          <p:cNvSpPr txBox="1">
            <a:spLocks noChangeArrowheads="1"/>
          </p:cNvSpPr>
          <p:nvPr userDrawn="1"/>
        </p:nvSpPr>
        <p:spPr bwMode="auto">
          <a:xfrm>
            <a:off x="971550" y="6327775"/>
            <a:ext cx="72009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Clr>
                <a:srgbClr val="FF6600"/>
              </a:buClr>
              <a:buSzPct val="25000"/>
              <a:defRPr/>
            </a:pPr>
            <a:r>
              <a:rPr lang="en-US" altLang="en-US" sz="1200" b="1" smtClean="0">
                <a:solidFill>
                  <a:srgbClr val="00ADBB"/>
                </a:solidFill>
                <a:latin typeface="Helvetica Neue"/>
                <a:sym typeface="Helvetica Neue"/>
              </a:rPr>
              <a:t>NOTE: This slide is not intended for use in a presentation</a:t>
            </a:r>
          </a:p>
        </p:txBody>
      </p:sp>
    </p:spTree>
    <p:extLst>
      <p:ext uri="{BB962C8B-B14F-4D97-AF65-F5344CB8AC3E}">
        <p14:creationId xmlns:p14="http://schemas.microsoft.com/office/powerpoint/2010/main" val="31721328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971550" y="549275"/>
            <a:ext cx="7345363"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CA" altLang="en-US" sz="4800" b="1" dirty="0" smtClean="0">
                <a:solidFill>
                  <a:srgbClr val="00ADBB"/>
                </a:solidFill>
                <a:latin typeface="Helvetica Neue"/>
              </a:rPr>
              <a:t>Tip #4: </a:t>
            </a:r>
            <a:r>
              <a:rPr lang="en-CA" altLang="en-US" sz="4800" b="0" dirty="0" smtClean="0">
                <a:solidFill>
                  <a:srgbClr val="00ADBB"/>
                </a:solidFill>
                <a:latin typeface="Helvetica Neue"/>
              </a:rPr>
              <a:t>Font</a:t>
            </a:r>
            <a:r>
              <a:rPr lang="en-CA" altLang="en-US" sz="4800" b="0" baseline="0" dirty="0" smtClean="0">
                <a:solidFill>
                  <a:srgbClr val="00ADBB"/>
                </a:solidFill>
                <a:latin typeface="Helvetica Neue"/>
              </a:rPr>
              <a:t> size</a:t>
            </a:r>
            <a:endParaRPr lang="en-CA" altLang="en-US" sz="4800" dirty="0" smtClean="0">
              <a:solidFill>
                <a:srgbClr val="00ADBB"/>
              </a:solidFill>
              <a:latin typeface="Helvetica Neue"/>
            </a:endParaRPr>
          </a:p>
          <a:p>
            <a:pPr>
              <a:defRPr/>
            </a:pPr>
            <a:endParaRPr lang="en-CA" altLang="en-US" sz="2400" dirty="0" smtClean="0">
              <a:latin typeface="Helvetica Neue"/>
            </a:endParaRPr>
          </a:p>
          <a:p>
            <a:pPr>
              <a:defRPr/>
            </a:pPr>
            <a:r>
              <a:rPr lang="en-CA" altLang="en-US" sz="2400" dirty="0" smtClean="0">
                <a:latin typeface="Helvetica Neue"/>
              </a:rPr>
              <a:t>We recommend</a:t>
            </a:r>
            <a:r>
              <a:rPr lang="en-CA" altLang="en-US" sz="2400" baseline="0" dirty="0" smtClean="0">
                <a:latin typeface="Helvetica Neue"/>
              </a:rPr>
              <a:t> using size 54 or larger for content on slides. This will help audiences at the back of rooms see the slides and content easily. </a:t>
            </a:r>
          </a:p>
          <a:p>
            <a:pPr>
              <a:defRPr/>
            </a:pPr>
            <a:endParaRPr lang="en-CA" altLang="en-US" sz="2400" baseline="0" dirty="0" smtClean="0">
              <a:latin typeface="Helvetica Neue"/>
            </a:endParaRPr>
          </a:p>
          <a:p>
            <a:pPr>
              <a:defRPr/>
            </a:pPr>
            <a:r>
              <a:rPr lang="en-CA" altLang="en-US" sz="2400" baseline="0" dirty="0" smtClean="0">
                <a:latin typeface="Helvetica Neue"/>
              </a:rPr>
              <a:t>The department, program or presentation name at the top of the slide can be no smaller than 18. </a:t>
            </a:r>
            <a:endParaRPr lang="en-CA" altLang="en-US" sz="2400" dirty="0" smtClean="0">
              <a:latin typeface="Helvetica Neue"/>
            </a:endParaRPr>
          </a:p>
          <a:p>
            <a:pPr>
              <a:defRPr/>
            </a:pPr>
            <a:endParaRPr lang="en-CA" altLang="en-US" sz="2400" dirty="0" smtClean="0">
              <a:latin typeface="Helvetica Neue"/>
            </a:endParaRPr>
          </a:p>
        </p:txBody>
      </p:sp>
      <p:sp>
        <p:nvSpPr>
          <p:cNvPr id="3" name="Shape 104"/>
          <p:cNvSpPr txBox="1">
            <a:spLocks noChangeArrowheads="1"/>
          </p:cNvSpPr>
          <p:nvPr userDrawn="1"/>
        </p:nvSpPr>
        <p:spPr bwMode="auto">
          <a:xfrm>
            <a:off x="971550" y="6327775"/>
            <a:ext cx="72009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Clr>
                <a:srgbClr val="FF6600"/>
              </a:buClr>
              <a:buSzPct val="25000"/>
              <a:defRPr/>
            </a:pPr>
            <a:r>
              <a:rPr lang="en-US" altLang="en-US" sz="1200" b="1" smtClean="0">
                <a:solidFill>
                  <a:srgbClr val="00ADBB"/>
                </a:solidFill>
                <a:latin typeface="Helvetica Neue"/>
                <a:sym typeface="Helvetica Neue"/>
              </a:rPr>
              <a:t>NOTE: This slide is not intended for use in a presentation</a:t>
            </a:r>
          </a:p>
        </p:txBody>
      </p:sp>
    </p:spTree>
    <p:extLst>
      <p:ext uri="{BB962C8B-B14F-4D97-AF65-F5344CB8AC3E}">
        <p14:creationId xmlns:p14="http://schemas.microsoft.com/office/powerpoint/2010/main" val="25369061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Gray content slide">
    <p:spTree>
      <p:nvGrpSpPr>
        <p:cNvPr id="1" name=""/>
        <p:cNvGrpSpPr/>
        <p:nvPr/>
      </p:nvGrpSpPr>
      <p:grpSpPr>
        <a:xfrm>
          <a:off x="0" y="0"/>
          <a:ext cx="0" cy="0"/>
          <a:chOff x="0" y="0"/>
          <a:chExt cx="0" cy="0"/>
        </a:xfrm>
      </p:grpSpPr>
      <p:sp>
        <p:nvSpPr>
          <p:cNvPr id="7" name="Shape 88"/>
          <p:cNvSpPr>
            <a:spLocks noChangeArrowheads="1"/>
          </p:cNvSpPr>
          <p:nvPr userDrawn="1"/>
        </p:nvSpPr>
        <p:spPr bwMode="auto">
          <a:xfrm>
            <a:off x="250825" y="115888"/>
            <a:ext cx="8642350" cy="6553200"/>
          </a:xfrm>
          <a:prstGeom prst="roundRect">
            <a:avLst>
              <a:gd name="adj" fmla="val 8981"/>
            </a:avLst>
          </a:prstGeom>
          <a:noFill/>
          <a:ln w="9525">
            <a:solidFill>
              <a:srgbClr val="A3A3A3"/>
            </a:solidFill>
            <a:round/>
            <a:headEnd/>
            <a:tailEnd/>
          </a:ln>
          <a:extLst>
            <a:ext uri="{909E8E84-426E-40DD-AFC4-6F175D3DCCD1}">
              <a14:hiddenFill xmlns:a14="http://schemas.microsoft.com/office/drawing/2010/main">
                <a:solidFill>
                  <a:srgbClr val="FFFFFF"/>
                </a:solidFill>
              </a14:hiddenFill>
            </a:ext>
          </a:extLst>
        </p:spPr>
        <p:txBody>
          <a:bodyPr lIns="91425" tIns="45700" rIns="91425" bIns="45700" anchor="ctr"/>
          <a:lstStyle>
            <a:lvl1pPr>
              <a:defRPr>
                <a:solidFill>
                  <a:schemeClr val="tx1"/>
                </a:solidFill>
                <a:latin typeface="Helvetica Neue"/>
              </a:defRPr>
            </a:lvl1pPr>
            <a:lvl2pPr marL="742950" indent="-285750">
              <a:defRPr>
                <a:solidFill>
                  <a:schemeClr val="tx1"/>
                </a:solidFill>
                <a:latin typeface="Helvetica Neue"/>
              </a:defRPr>
            </a:lvl2pPr>
            <a:lvl3pPr marL="1143000" indent="-228600">
              <a:defRPr>
                <a:solidFill>
                  <a:schemeClr val="tx1"/>
                </a:solidFill>
                <a:latin typeface="Helvetica Neue"/>
              </a:defRPr>
            </a:lvl3pPr>
            <a:lvl4pPr marL="1600200" indent="-228600">
              <a:defRPr>
                <a:solidFill>
                  <a:schemeClr val="tx1"/>
                </a:solidFill>
                <a:latin typeface="Helvetica Neue"/>
              </a:defRPr>
            </a:lvl4pPr>
            <a:lvl5pPr marL="2057400" indent="-228600">
              <a:defRPr>
                <a:solidFill>
                  <a:schemeClr val="tx1"/>
                </a:solidFill>
                <a:latin typeface="Helvetica Neue"/>
              </a:defRPr>
            </a:lvl5pPr>
            <a:lvl6pPr marL="2514600" indent="-228600" fontAlgn="base">
              <a:spcBef>
                <a:spcPct val="0"/>
              </a:spcBef>
              <a:spcAft>
                <a:spcPct val="0"/>
              </a:spcAft>
              <a:defRPr>
                <a:solidFill>
                  <a:schemeClr val="tx1"/>
                </a:solidFill>
                <a:latin typeface="Helvetica Neue"/>
              </a:defRPr>
            </a:lvl6pPr>
            <a:lvl7pPr marL="2971800" indent="-228600" fontAlgn="base">
              <a:spcBef>
                <a:spcPct val="0"/>
              </a:spcBef>
              <a:spcAft>
                <a:spcPct val="0"/>
              </a:spcAft>
              <a:defRPr>
                <a:solidFill>
                  <a:schemeClr val="tx1"/>
                </a:solidFill>
                <a:latin typeface="Helvetica Neue"/>
              </a:defRPr>
            </a:lvl7pPr>
            <a:lvl8pPr marL="3429000" indent="-228600" fontAlgn="base">
              <a:spcBef>
                <a:spcPct val="0"/>
              </a:spcBef>
              <a:spcAft>
                <a:spcPct val="0"/>
              </a:spcAft>
              <a:defRPr>
                <a:solidFill>
                  <a:schemeClr val="tx1"/>
                </a:solidFill>
                <a:latin typeface="Helvetica Neue"/>
              </a:defRPr>
            </a:lvl8pPr>
            <a:lvl9pPr marL="3886200" indent="-228600" fontAlgn="base">
              <a:spcBef>
                <a:spcPct val="0"/>
              </a:spcBef>
              <a:spcAft>
                <a:spcPct val="0"/>
              </a:spcAft>
              <a:defRPr>
                <a:solidFill>
                  <a:schemeClr val="tx1"/>
                </a:solidFill>
                <a:latin typeface="Helvetica Neue"/>
              </a:defRPr>
            </a:lvl9pPr>
          </a:lstStyle>
          <a:p>
            <a:endParaRPr lang="en-US" altLang="en-US" sz="2400">
              <a:solidFill>
                <a:srgbClr val="000000"/>
              </a:solidFill>
              <a:latin typeface="Arial" pitchFamily="34" charset="0"/>
              <a:sym typeface="Arial" pitchFamily="34" charset="0"/>
            </a:endParaRPr>
          </a:p>
        </p:txBody>
      </p:sp>
      <p:sp>
        <p:nvSpPr>
          <p:cNvPr id="13" name="Text Placeholder 12"/>
          <p:cNvSpPr>
            <a:spLocks noGrp="1"/>
          </p:cNvSpPr>
          <p:nvPr>
            <p:ph type="body" sz="quarter" idx="10" hasCustomPrompt="1"/>
          </p:nvPr>
        </p:nvSpPr>
        <p:spPr>
          <a:xfrm>
            <a:off x="1042988" y="548680"/>
            <a:ext cx="3889375" cy="504825"/>
          </a:xfrm>
        </p:spPr>
        <p:txBody>
          <a:bodyPr>
            <a:normAutofit/>
          </a:bodyPr>
          <a:lstStyle>
            <a:lvl1pPr marL="0" indent="0">
              <a:buNone/>
              <a:defRPr sz="1800" b="1" baseline="0">
                <a:solidFill>
                  <a:srgbClr val="5C6670"/>
                </a:solidFill>
                <a:latin typeface="Garamond" panose="02020404030301010803" pitchFamily="18" charset="0"/>
              </a:defRPr>
            </a:lvl1pPr>
          </a:lstStyle>
          <a:p>
            <a:pPr lvl="0"/>
            <a:r>
              <a:rPr lang="en-CA" b="1" dirty="0" smtClean="0">
                <a:latin typeface="Garamond" panose="02020404030301010803" pitchFamily="18" charset="0"/>
              </a:rPr>
              <a:t>Program, slide topic or </a:t>
            </a:r>
            <a:br>
              <a:rPr lang="en-CA" b="1" dirty="0" smtClean="0">
                <a:latin typeface="Garamond" panose="02020404030301010803" pitchFamily="18" charset="0"/>
              </a:rPr>
            </a:br>
            <a:r>
              <a:rPr lang="en-CA" b="1" dirty="0" smtClean="0">
                <a:latin typeface="Garamond" panose="02020404030301010803" pitchFamily="18" charset="0"/>
              </a:rPr>
              <a:t>presentation name</a:t>
            </a:r>
          </a:p>
        </p:txBody>
      </p:sp>
      <p:sp>
        <p:nvSpPr>
          <p:cNvPr id="15" name="Text Placeholder 14"/>
          <p:cNvSpPr>
            <a:spLocks noGrp="1"/>
          </p:cNvSpPr>
          <p:nvPr>
            <p:ph type="body" sz="quarter" idx="11" hasCustomPrompt="1"/>
          </p:nvPr>
        </p:nvSpPr>
        <p:spPr>
          <a:xfrm>
            <a:off x="971550" y="1412429"/>
            <a:ext cx="5760690" cy="2376611"/>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5000" baseline="0">
                <a:solidFill>
                  <a:srgbClr val="5C6670"/>
                </a:solidFill>
                <a:latin typeface="Helvetica Neue"/>
              </a:defRPr>
            </a:lvl1pPr>
          </a:lstStyle>
          <a:p>
            <a:pPr lvl="0"/>
            <a:r>
              <a:rPr lang="en-CA" sz="5000" dirty="0" smtClean="0">
                <a:latin typeface="Helvetica Neue"/>
              </a:rPr>
              <a:t>Insert text, Arial or Helvetica </a:t>
            </a:r>
            <a:r>
              <a:rPr lang="en-CA" sz="5000" dirty="0" err="1" smtClean="0">
                <a:latin typeface="Helvetica Neue"/>
              </a:rPr>
              <a:t>Neue</a:t>
            </a:r>
            <a:r>
              <a:rPr lang="en-CA" sz="5000" dirty="0" smtClean="0">
                <a:latin typeface="Helvetica Neue"/>
              </a:rPr>
              <a:t>, size 50</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CA" sz="5000" dirty="0" smtClean="0">
                <a:latin typeface="Helvetica Neue"/>
              </a:rPr>
              <a:t>15-25 words per slide. </a:t>
            </a:r>
            <a:endParaRPr lang="en-CA" dirty="0" smtClean="0"/>
          </a:p>
          <a:p>
            <a:pPr lvl="0"/>
            <a:r>
              <a:rPr lang="en-CA" sz="5000" dirty="0" smtClean="0">
                <a:latin typeface="Helvetica Neue"/>
              </a:rPr>
              <a:t> </a:t>
            </a:r>
            <a:endParaRPr lang="en-CA" dirty="0"/>
          </a:p>
        </p:txBody>
      </p:sp>
    </p:spTree>
    <p:extLst>
      <p:ext uri="{BB962C8B-B14F-4D97-AF65-F5344CB8AC3E}">
        <p14:creationId xmlns:p14="http://schemas.microsoft.com/office/powerpoint/2010/main" val="3486116057"/>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Dusty teal title slide">
    <p:spTree>
      <p:nvGrpSpPr>
        <p:cNvPr id="1" name=""/>
        <p:cNvGrpSpPr/>
        <p:nvPr/>
      </p:nvGrpSpPr>
      <p:grpSpPr>
        <a:xfrm>
          <a:off x="0" y="0"/>
          <a:ext cx="0" cy="0"/>
          <a:chOff x="0" y="0"/>
          <a:chExt cx="0" cy="0"/>
        </a:xfrm>
      </p:grpSpPr>
      <p:cxnSp>
        <p:nvCxnSpPr>
          <p:cNvPr id="8" name="Straight Connector 7"/>
          <p:cNvCxnSpPr/>
          <p:nvPr userDrawn="1"/>
        </p:nvCxnSpPr>
        <p:spPr>
          <a:xfrm>
            <a:off x="4859338" y="620713"/>
            <a:ext cx="0" cy="504825"/>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Rounded Rectangle 9"/>
          <p:cNvSpPr/>
          <p:nvPr userDrawn="1"/>
        </p:nvSpPr>
        <p:spPr>
          <a:xfrm rot="5400000" flipH="1">
            <a:off x="1295748" y="-928341"/>
            <a:ext cx="6553200" cy="8641657"/>
          </a:xfrm>
          <a:prstGeom prst="roundRect">
            <a:avLst>
              <a:gd name="adj" fmla="val 4189"/>
            </a:avLst>
          </a:prstGeom>
          <a:solidFill>
            <a:srgbClr val="9AB9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dirty="0"/>
          </a:p>
        </p:txBody>
      </p:sp>
      <p:cxnSp>
        <p:nvCxnSpPr>
          <p:cNvPr id="15" name="Straight Connector 14"/>
          <p:cNvCxnSpPr/>
          <p:nvPr userDrawn="1"/>
        </p:nvCxnSpPr>
        <p:spPr>
          <a:xfrm>
            <a:off x="953444" y="620713"/>
            <a:ext cx="0" cy="504825"/>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Picture Placeholder 4"/>
          <p:cNvSpPr>
            <a:spLocks noGrp="1"/>
          </p:cNvSpPr>
          <p:nvPr>
            <p:ph type="pic" sz="quarter" idx="12" hasCustomPrompt="1"/>
          </p:nvPr>
        </p:nvSpPr>
        <p:spPr>
          <a:xfrm>
            <a:off x="5292725" y="1412776"/>
            <a:ext cx="2879725" cy="4248472"/>
          </a:xfrm>
        </p:spPr>
        <p:txBody>
          <a:bodyPr/>
          <a:lstStyle>
            <a:lvl1pPr>
              <a:defRPr>
                <a:latin typeface="Helvetica Neue" panose="020B0604020202020204" charset="0"/>
              </a:defRPr>
            </a:lvl1pPr>
          </a:lstStyle>
          <a:p>
            <a:r>
              <a:rPr lang="en-US" dirty="0" smtClean="0"/>
              <a:t>Add icon or picture</a:t>
            </a:r>
            <a:endParaRPr lang="en-CA" dirty="0"/>
          </a:p>
        </p:txBody>
      </p:sp>
      <p:sp>
        <p:nvSpPr>
          <p:cNvPr id="9" name="Text Placeholder 14"/>
          <p:cNvSpPr>
            <a:spLocks noGrp="1"/>
          </p:cNvSpPr>
          <p:nvPr>
            <p:ph type="body" sz="quarter" idx="11" hasCustomPrompt="1"/>
          </p:nvPr>
        </p:nvSpPr>
        <p:spPr>
          <a:xfrm>
            <a:off x="971550" y="1412429"/>
            <a:ext cx="4032498" cy="1872555"/>
          </a:xfrm>
        </p:spPr>
        <p:txBody>
          <a:bodyPr>
            <a:normAutofit/>
          </a:bodyPr>
          <a:lstStyle>
            <a:lvl1pPr marL="0" indent="0">
              <a:buNone/>
              <a:defRPr sz="5000" baseline="0">
                <a:solidFill>
                  <a:schemeClr val="bg1"/>
                </a:solidFill>
                <a:latin typeface="Helvetica Neue"/>
              </a:defRPr>
            </a:lvl1pPr>
          </a:lstStyle>
          <a:p>
            <a:pPr lvl="0"/>
            <a:r>
              <a:rPr lang="en-CA" sz="5000" dirty="0" smtClean="0">
                <a:latin typeface="Helvetica Neue"/>
              </a:rPr>
              <a:t>Insert text, Arial or Helvetica </a:t>
            </a:r>
            <a:r>
              <a:rPr lang="en-CA" sz="5000" dirty="0" err="1" smtClean="0">
                <a:latin typeface="Helvetica Neue"/>
              </a:rPr>
              <a:t>Neue</a:t>
            </a:r>
            <a:r>
              <a:rPr lang="en-CA" sz="5000" dirty="0" smtClean="0">
                <a:latin typeface="Helvetica Neue"/>
              </a:rPr>
              <a:t>, size 50 </a:t>
            </a:r>
            <a:endParaRPr lang="en-CA" dirty="0"/>
          </a:p>
        </p:txBody>
      </p:sp>
      <p:sp>
        <p:nvSpPr>
          <p:cNvPr id="11" name="Text Placeholder 12"/>
          <p:cNvSpPr>
            <a:spLocks noGrp="1"/>
          </p:cNvSpPr>
          <p:nvPr>
            <p:ph type="body" sz="quarter" idx="10" hasCustomPrompt="1"/>
          </p:nvPr>
        </p:nvSpPr>
        <p:spPr>
          <a:xfrm>
            <a:off x="1042988" y="548680"/>
            <a:ext cx="3889375" cy="504825"/>
          </a:xfrm>
        </p:spPr>
        <p:txBody>
          <a:bodyPr>
            <a:normAutofit/>
          </a:bodyPr>
          <a:lstStyle>
            <a:lvl1pPr marL="0" indent="0">
              <a:buNone/>
              <a:defRPr sz="1800" b="1" baseline="0">
                <a:solidFill>
                  <a:schemeClr val="bg1"/>
                </a:solidFill>
                <a:latin typeface="Garamond" panose="02020404030301010803" pitchFamily="18" charset="0"/>
              </a:defRPr>
            </a:lvl1pPr>
          </a:lstStyle>
          <a:p>
            <a:pPr lvl="0"/>
            <a:r>
              <a:rPr lang="en-CA" b="1" dirty="0" smtClean="0">
                <a:latin typeface="Garamond" panose="02020404030301010803" pitchFamily="18" charset="0"/>
              </a:rPr>
              <a:t>Program, slide topic </a:t>
            </a:r>
            <a:br>
              <a:rPr lang="en-CA" b="1" dirty="0" smtClean="0">
                <a:latin typeface="Garamond" panose="02020404030301010803" pitchFamily="18" charset="0"/>
              </a:rPr>
            </a:br>
            <a:r>
              <a:rPr lang="en-CA" b="1" dirty="0" smtClean="0">
                <a:latin typeface="Garamond" panose="02020404030301010803" pitchFamily="18" charset="0"/>
              </a:rPr>
              <a:t>or presentation name</a:t>
            </a:r>
          </a:p>
        </p:txBody>
      </p:sp>
    </p:spTree>
    <p:extLst>
      <p:ext uri="{BB962C8B-B14F-4D97-AF65-F5344CB8AC3E}">
        <p14:creationId xmlns:p14="http://schemas.microsoft.com/office/powerpoint/2010/main" val="284299122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Orange content slide">
    <p:bg>
      <p:bgPr>
        <a:solidFill>
          <a:srgbClr val="E28432"/>
        </a:solidFill>
        <a:effectLst/>
      </p:bgPr>
    </p:bg>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467742" y="260648"/>
            <a:ext cx="6912570" cy="301625"/>
          </a:xfrm>
        </p:spPr>
        <p:txBody>
          <a:bodyPr/>
          <a:lstStyle>
            <a:lvl1pPr marL="0" indent="0">
              <a:buNone/>
              <a:defRPr sz="1800" b="1" baseline="0">
                <a:solidFill>
                  <a:schemeClr val="bg1"/>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smtClean="0"/>
              <a:t>Program, presentation or slide title</a:t>
            </a:r>
          </a:p>
        </p:txBody>
      </p:sp>
      <p:sp>
        <p:nvSpPr>
          <p:cNvPr id="10" name="Text Placeholder 3"/>
          <p:cNvSpPr>
            <a:spLocks noGrp="1"/>
          </p:cNvSpPr>
          <p:nvPr>
            <p:ph type="body" sz="quarter" idx="14" hasCustomPrompt="1"/>
          </p:nvPr>
        </p:nvSpPr>
        <p:spPr>
          <a:xfrm>
            <a:off x="1907704" y="1268413"/>
            <a:ext cx="6624637" cy="3600450"/>
          </a:xfrm>
        </p:spPr>
        <p:txBody>
          <a:bodyPr>
            <a:normAutofit/>
          </a:bodyPr>
          <a:lstStyle>
            <a:lvl1pPr marL="0" marR="0" indent="0" algn="r" defTabSz="914400" rtl="0" eaLnBrk="1" fontAlgn="base" latinLnBrk="0" hangingPunct="1">
              <a:lnSpc>
                <a:spcPct val="100000"/>
              </a:lnSpc>
              <a:spcBef>
                <a:spcPct val="20000"/>
              </a:spcBef>
              <a:spcAft>
                <a:spcPct val="0"/>
              </a:spcAft>
              <a:buClrTx/>
              <a:buSzTx/>
              <a:buFont typeface="Arial" pitchFamily="34" charset="0"/>
              <a:buNone/>
              <a:tabLst/>
              <a:defRPr sz="5400" b="0" baseline="0">
                <a:solidFill>
                  <a:schemeClr val="bg1"/>
                </a:solidFill>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20000"/>
              </a:spcBef>
              <a:spcAft>
                <a:spcPct val="0"/>
              </a:spcAft>
              <a:buClrTx/>
              <a:buSzTx/>
              <a:buFont typeface="Arial" pitchFamily="34" charset="0"/>
              <a:buNone/>
              <a:tabLst/>
              <a:defRPr/>
            </a:pPr>
            <a:r>
              <a:rPr lang="en-US" dirty="0" smtClean="0"/>
              <a:t>Insert text, size 54, Helvetica </a:t>
            </a:r>
            <a:r>
              <a:rPr lang="en-US" dirty="0" err="1" smtClean="0"/>
              <a:t>Neue</a:t>
            </a:r>
            <a:r>
              <a:rPr lang="en-US" dirty="0" smtClean="0"/>
              <a:t> or Arial</a:t>
            </a:r>
          </a:p>
          <a:p>
            <a:pPr marL="0" marR="0" lvl="0" indent="0" algn="r" defTabSz="914400" rtl="0" eaLnBrk="1" fontAlgn="base" latinLnBrk="0" hangingPunct="1">
              <a:lnSpc>
                <a:spcPct val="100000"/>
              </a:lnSpc>
              <a:spcBef>
                <a:spcPct val="20000"/>
              </a:spcBef>
              <a:spcAft>
                <a:spcPct val="0"/>
              </a:spcAft>
              <a:buClrTx/>
              <a:buSzTx/>
              <a:buFont typeface="Arial" pitchFamily="34" charset="0"/>
              <a:buNone/>
              <a:tabLst/>
              <a:defRPr/>
            </a:pPr>
            <a:r>
              <a:rPr lang="en-CA" dirty="0" smtClean="0"/>
              <a:t>15-25 words per slide</a:t>
            </a:r>
            <a:endParaRPr lang="en-US" dirty="0" smtClean="0"/>
          </a:p>
          <a:p>
            <a:pPr lvl="0"/>
            <a:endParaRPr lang="en-US" dirty="0" smtClean="0"/>
          </a:p>
        </p:txBody>
      </p:sp>
    </p:spTree>
    <p:extLst>
      <p:ext uri="{BB962C8B-B14F-4D97-AF65-F5344CB8AC3E}">
        <p14:creationId xmlns:p14="http://schemas.microsoft.com/office/powerpoint/2010/main" val="2556849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Dark pink title slide">
    <p:spTree>
      <p:nvGrpSpPr>
        <p:cNvPr id="1" name=""/>
        <p:cNvGrpSpPr/>
        <p:nvPr/>
      </p:nvGrpSpPr>
      <p:grpSpPr>
        <a:xfrm>
          <a:off x="0" y="0"/>
          <a:ext cx="0" cy="0"/>
          <a:chOff x="0" y="0"/>
          <a:chExt cx="0" cy="0"/>
        </a:xfrm>
      </p:grpSpPr>
      <p:cxnSp>
        <p:nvCxnSpPr>
          <p:cNvPr id="8" name="Straight Connector 7"/>
          <p:cNvCxnSpPr/>
          <p:nvPr/>
        </p:nvCxnSpPr>
        <p:spPr>
          <a:xfrm>
            <a:off x="4859338" y="620714"/>
            <a:ext cx="0" cy="504825"/>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rot="5400000" flipH="1">
            <a:off x="1295748" y="-928341"/>
            <a:ext cx="6553200" cy="8641657"/>
          </a:xfrm>
          <a:prstGeom prst="roundRect">
            <a:avLst>
              <a:gd name="adj" fmla="val 5206"/>
            </a:avLst>
          </a:prstGeom>
          <a:solidFill>
            <a:srgbClr val="E563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sz="1350" dirty="0"/>
          </a:p>
        </p:txBody>
      </p:sp>
      <p:pic>
        <p:nvPicPr>
          <p:cNvPr id="1026" name="Picture 2" descr="C:\Documents and Settings\janinepoersch\Desktop\comm-vis-logo-ahs-reverse\comm-vis-logo-ahs-revers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025" y="6093296"/>
            <a:ext cx="1125416" cy="333930"/>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p:cNvCxnSpPr/>
          <p:nvPr/>
        </p:nvCxnSpPr>
        <p:spPr>
          <a:xfrm>
            <a:off x="953444" y="620714"/>
            <a:ext cx="0" cy="504825"/>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Picture Placeholder 4"/>
          <p:cNvSpPr>
            <a:spLocks noGrp="1"/>
          </p:cNvSpPr>
          <p:nvPr>
            <p:ph type="pic" sz="quarter" idx="12" hasCustomPrompt="1"/>
          </p:nvPr>
        </p:nvSpPr>
        <p:spPr>
          <a:xfrm>
            <a:off x="5292726" y="1412776"/>
            <a:ext cx="2879725" cy="4248472"/>
          </a:xfrm>
        </p:spPr>
        <p:txBody>
          <a:bodyPr/>
          <a:lstStyle>
            <a:lvl1pPr>
              <a:defRPr>
                <a:latin typeface="Helvetica Neue" panose="020B0604020202020204" charset="0"/>
              </a:defRPr>
            </a:lvl1pPr>
          </a:lstStyle>
          <a:p>
            <a:r>
              <a:rPr lang="en-US" dirty="0" smtClean="0"/>
              <a:t>Add icon or picture</a:t>
            </a:r>
            <a:endParaRPr lang="en-CA" dirty="0"/>
          </a:p>
        </p:txBody>
      </p:sp>
      <p:sp>
        <p:nvSpPr>
          <p:cNvPr id="9" name="Text Placeholder 14"/>
          <p:cNvSpPr>
            <a:spLocks noGrp="1"/>
          </p:cNvSpPr>
          <p:nvPr>
            <p:ph type="body" sz="quarter" idx="11" hasCustomPrompt="1"/>
          </p:nvPr>
        </p:nvSpPr>
        <p:spPr>
          <a:xfrm>
            <a:off x="971550" y="1412431"/>
            <a:ext cx="4032498" cy="1872555"/>
          </a:xfrm>
        </p:spPr>
        <p:txBody>
          <a:bodyPr>
            <a:normAutofit/>
          </a:bodyPr>
          <a:lstStyle>
            <a:lvl1pPr marL="0" marR="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sz="3750" baseline="0">
                <a:solidFill>
                  <a:schemeClr val="bg1"/>
                </a:solidFill>
                <a:latin typeface="Helvetica Neue"/>
              </a:defRPr>
            </a:lvl1pPr>
          </a:lstStyle>
          <a:p>
            <a:pPr lvl="0"/>
            <a:r>
              <a:rPr lang="en-CA" sz="3750" dirty="0" smtClean="0">
                <a:latin typeface="Helvetica Neue"/>
              </a:rPr>
              <a:t>Insert text, Arial or Helvetica </a:t>
            </a:r>
            <a:r>
              <a:rPr lang="en-CA" sz="3750" dirty="0" err="1" smtClean="0">
                <a:latin typeface="Helvetica Neue"/>
              </a:rPr>
              <a:t>Neue</a:t>
            </a:r>
            <a:r>
              <a:rPr lang="en-CA" sz="3750" dirty="0" smtClean="0">
                <a:latin typeface="Helvetica Neue"/>
              </a:rPr>
              <a:t>, size 50 </a:t>
            </a:r>
            <a:endParaRPr lang="en-CA" sz="3750" dirty="0">
              <a:latin typeface="Helvetica Neue"/>
            </a:endParaRPr>
          </a:p>
          <a:p>
            <a:pPr lvl="0"/>
            <a:endParaRPr lang="en-CA" sz="3750" dirty="0" smtClean="0">
              <a:latin typeface="Helvetica Neue"/>
            </a:endParaRPr>
          </a:p>
        </p:txBody>
      </p:sp>
      <p:sp>
        <p:nvSpPr>
          <p:cNvPr id="11" name="Text Placeholder 12"/>
          <p:cNvSpPr>
            <a:spLocks noGrp="1"/>
          </p:cNvSpPr>
          <p:nvPr>
            <p:ph type="body" sz="quarter" idx="10" hasCustomPrompt="1"/>
          </p:nvPr>
        </p:nvSpPr>
        <p:spPr>
          <a:xfrm>
            <a:off x="1042989" y="548682"/>
            <a:ext cx="3889375" cy="504825"/>
          </a:xfrm>
        </p:spPr>
        <p:txBody>
          <a:bodyPr>
            <a:normAutofit/>
          </a:bodyPr>
          <a:lstStyle>
            <a:lvl1pPr marL="0" indent="0">
              <a:buNone/>
              <a:defRPr sz="1350" b="1" baseline="0">
                <a:solidFill>
                  <a:schemeClr val="bg1"/>
                </a:solidFill>
                <a:latin typeface="Garamond" panose="02020404030301010803" pitchFamily="18" charset="0"/>
              </a:defRPr>
            </a:lvl1pPr>
          </a:lstStyle>
          <a:p>
            <a:pPr lvl="0"/>
            <a:r>
              <a:rPr lang="en-CA" b="1" dirty="0" smtClean="0">
                <a:latin typeface="Garamond" panose="02020404030301010803" pitchFamily="18" charset="0"/>
              </a:rPr>
              <a:t>Program, slide topic </a:t>
            </a:r>
            <a:br>
              <a:rPr lang="en-CA" b="1" dirty="0" smtClean="0">
                <a:latin typeface="Garamond" panose="02020404030301010803" pitchFamily="18" charset="0"/>
              </a:rPr>
            </a:br>
            <a:r>
              <a:rPr lang="en-CA" b="1" dirty="0" smtClean="0">
                <a:latin typeface="Garamond" panose="02020404030301010803" pitchFamily="18" charset="0"/>
              </a:rPr>
              <a:t>or presentation name</a:t>
            </a:r>
          </a:p>
        </p:txBody>
      </p:sp>
    </p:spTree>
    <p:extLst>
      <p:ext uri="{BB962C8B-B14F-4D97-AF65-F5344CB8AC3E}">
        <p14:creationId xmlns:p14="http://schemas.microsoft.com/office/powerpoint/2010/main" val="1013206403"/>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January-25-19</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2B53DB-441F-4834-889D-FC6B73BC5F55}" type="slidenum">
              <a:rPr lang="en-US" smtClean="0"/>
              <a:t>‹#›</a:t>
            </a:fld>
            <a:endParaRPr lang="en-US"/>
          </a:p>
        </p:txBody>
      </p:sp>
    </p:spTree>
    <p:extLst>
      <p:ext uri="{BB962C8B-B14F-4D97-AF65-F5344CB8AC3E}">
        <p14:creationId xmlns:p14="http://schemas.microsoft.com/office/powerpoint/2010/main" val="119526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_bridgeline">
    <p:spTree>
      <p:nvGrpSpPr>
        <p:cNvPr id="1" name=""/>
        <p:cNvGrpSpPr/>
        <p:nvPr/>
      </p:nvGrpSpPr>
      <p:grpSpPr>
        <a:xfrm>
          <a:off x="0" y="0"/>
          <a:ext cx="0" cy="0"/>
          <a:chOff x="0" y="0"/>
          <a:chExt cx="0" cy="0"/>
        </a:xfrm>
      </p:grpSpPr>
      <p:sp>
        <p:nvSpPr>
          <p:cNvPr id="5" name="Shape 88"/>
          <p:cNvSpPr>
            <a:spLocks noChangeArrowheads="1"/>
          </p:cNvSpPr>
          <p:nvPr userDrawn="1"/>
        </p:nvSpPr>
        <p:spPr bwMode="auto">
          <a:xfrm>
            <a:off x="539750" y="765175"/>
            <a:ext cx="8064500" cy="4924034"/>
          </a:xfrm>
          <a:prstGeom prst="roundRect">
            <a:avLst>
              <a:gd name="adj" fmla="val 6214"/>
            </a:avLst>
          </a:prstGeom>
          <a:solidFill>
            <a:srgbClr val="9AB9AD">
              <a:alpha val="69803"/>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altLang="en-US" sz="2400" smtClean="0">
              <a:solidFill>
                <a:srgbClr val="000000"/>
              </a:solidFill>
              <a:latin typeface="Arial" pitchFamily="34" charset="0"/>
              <a:sym typeface="Arial" pitchFamily="34" charset="0"/>
            </a:endParaRPr>
          </a:p>
        </p:txBody>
      </p:sp>
      <p:cxnSp>
        <p:nvCxnSpPr>
          <p:cNvPr id="7" name="Shape 184"/>
          <p:cNvCxnSpPr>
            <a:cxnSpLocks noChangeShapeType="1"/>
          </p:cNvCxnSpPr>
          <p:nvPr userDrawn="1"/>
        </p:nvCxnSpPr>
        <p:spPr bwMode="auto">
          <a:xfrm flipV="1">
            <a:off x="539750" y="620713"/>
            <a:ext cx="8064500" cy="14287"/>
          </a:xfrm>
          <a:prstGeom prst="straightConnector1">
            <a:avLst/>
          </a:prstGeom>
          <a:noFill/>
          <a:ln w="28575">
            <a:solidFill>
              <a:srgbClr val="00B0B9"/>
            </a:solidFill>
            <a:prstDash val="dot"/>
            <a:miter lim="800000"/>
            <a:headEnd/>
            <a:tailEnd/>
          </a:ln>
          <a:extLst>
            <a:ext uri="{909E8E84-426E-40DD-AFC4-6F175D3DCCD1}">
              <a14:hiddenFill xmlns:a14="http://schemas.microsoft.com/office/drawing/2010/main">
                <a:noFill/>
              </a14:hiddenFill>
            </a:ext>
          </a:extLst>
        </p:spPr>
      </p:cxnSp>
      <p:sp>
        <p:nvSpPr>
          <p:cNvPr id="9" name="Text Placeholder 3"/>
          <p:cNvSpPr>
            <a:spLocks noGrp="1"/>
          </p:cNvSpPr>
          <p:nvPr>
            <p:ph type="body" sz="quarter" idx="20" hasCustomPrompt="1"/>
          </p:nvPr>
        </p:nvSpPr>
        <p:spPr>
          <a:xfrm>
            <a:off x="971550" y="2277740"/>
            <a:ext cx="7345363" cy="1511300"/>
          </a:xfrm>
        </p:spPr>
        <p:txBody>
          <a:bodyPr/>
          <a:lstStyle>
            <a:lvl1pPr marL="0" indent="0">
              <a:buNone/>
              <a:defRPr sz="8000" b="1">
                <a:solidFill>
                  <a:srgbClr val="00ADBB"/>
                </a:solidFill>
                <a:latin typeface="Arial" panose="020B0604020202020204" pitchFamily="34" charset="0"/>
                <a:cs typeface="Arial" panose="020B0604020202020204" pitchFamily="34" charset="0"/>
              </a:defRPr>
            </a:lvl1pPr>
          </a:lstStyle>
          <a:p>
            <a:pPr lvl="0"/>
            <a:r>
              <a:rPr lang="en-US" dirty="0" smtClean="0"/>
              <a:t>INSERT</a:t>
            </a:r>
          </a:p>
        </p:txBody>
      </p:sp>
      <p:sp>
        <p:nvSpPr>
          <p:cNvPr id="10" name="Text Placeholder 3"/>
          <p:cNvSpPr>
            <a:spLocks noGrp="1"/>
          </p:cNvSpPr>
          <p:nvPr>
            <p:ph type="body" sz="quarter" idx="21" hasCustomPrompt="1"/>
          </p:nvPr>
        </p:nvSpPr>
        <p:spPr>
          <a:xfrm>
            <a:off x="971600" y="3213844"/>
            <a:ext cx="7345363" cy="1511300"/>
          </a:xfrm>
        </p:spPr>
        <p:txBody>
          <a:bodyPr/>
          <a:lstStyle>
            <a:lvl1pPr marL="0" indent="0">
              <a:buNone/>
              <a:defRPr sz="8000" b="1">
                <a:solidFill>
                  <a:srgbClr val="4F7F70"/>
                </a:solidFill>
                <a:latin typeface="Arial" panose="020B0604020202020204" pitchFamily="34" charset="0"/>
                <a:cs typeface="Arial" panose="020B0604020202020204" pitchFamily="34" charset="0"/>
              </a:defRPr>
            </a:lvl1pPr>
          </a:lstStyle>
          <a:p>
            <a:pPr lvl="0"/>
            <a:r>
              <a:rPr lang="en-US" dirty="0" smtClean="0"/>
              <a:t>TEXT</a:t>
            </a:r>
          </a:p>
        </p:txBody>
      </p:sp>
      <p:sp>
        <p:nvSpPr>
          <p:cNvPr id="8"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rgbClr val="00ADBB"/>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smtClean="0"/>
              <a:t>Program, presentation or slide title</a:t>
            </a:r>
          </a:p>
        </p:txBody>
      </p:sp>
      <p:sp>
        <p:nvSpPr>
          <p:cNvPr id="3" name="Picture Placeholder 2"/>
          <p:cNvSpPr>
            <a:spLocks noGrp="1"/>
          </p:cNvSpPr>
          <p:nvPr>
            <p:ph type="pic" sz="quarter" idx="23" hasCustomPrompt="1"/>
          </p:nvPr>
        </p:nvSpPr>
        <p:spPr>
          <a:xfrm>
            <a:off x="7272251" y="5807669"/>
            <a:ext cx="1332000" cy="843085"/>
          </a:xfrm>
        </p:spPr>
        <p:txBody>
          <a:bodyPr/>
          <a:lstStyle>
            <a:lvl1pPr marL="0" indent="0">
              <a:buNone/>
              <a:defRPr sz="1400"/>
            </a:lvl1pPr>
          </a:lstStyle>
          <a:p>
            <a:r>
              <a:rPr lang="en-CA" dirty="0" err="1" smtClean="0"/>
              <a:t>Bridgeline</a:t>
            </a:r>
            <a:endParaRPr lang="en-US" dirty="0"/>
          </a:p>
        </p:txBody>
      </p:sp>
      <p:sp>
        <p:nvSpPr>
          <p:cNvPr id="6" name="Date Placeholder 5"/>
          <p:cNvSpPr>
            <a:spLocks noGrp="1"/>
          </p:cNvSpPr>
          <p:nvPr>
            <p:ph type="dt" sz="half" idx="24"/>
          </p:nvPr>
        </p:nvSpPr>
        <p:spPr>
          <a:xfrm>
            <a:off x="457200" y="6093296"/>
            <a:ext cx="2133600" cy="365125"/>
          </a:xfrm>
        </p:spPr>
        <p:txBody>
          <a:bodyPr/>
          <a:lstStyle/>
          <a:p>
            <a:pPr>
              <a:defRPr/>
            </a:pPr>
            <a:r>
              <a:rPr lang="en-US" smtClean="0"/>
              <a:t>January-25-19</a:t>
            </a:r>
            <a:endParaRPr lang="en-CA" dirty="0"/>
          </a:p>
        </p:txBody>
      </p:sp>
      <p:sp>
        <p:nvSpPr>
          <p:cNvPr id="12" name="Footer Placeholder 11"/>
          <p:cNvSpPr>
            <a:spLocks noGrp="1"/>
          </p:cNvSpPr>
          <p:nvPr>
            <p:ph type="ftr" sz="quarter" idx="25"/>
          </p:nvPr>
        </p:nvSpPr>
        <p:spPr>
          <a:xfrm>
            <a:off x="3124200" y="6093296"/>
            <a:ext cx="2895600" cy="365125"/>
          </a:xfrm>
        </p:spPr>
        <p:txBody>
          <a:bodyPr/>
          <a:lstStyle/>
          <a:p>
            <a:pPr>
              <a:defRPr/>
            </a:pPr>
            <a:endParaRPr lang="en-CA" dirty="0"/>
          </a:p>
        </p:txBody>
      </p:sp>
    </p:spTree>
    <p:extLst>
      <p:ext uri="{BB962C8B-B14F-4D97-AF65-F5344CB8AC3E}">
        <p14:creationId xmlns:p14="http://schemas.microsoft.com/office/powerpoint/2010/main" val="29105457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rgbClr val="00ADBB"/>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rgbClr val="00ADBB"/>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smtClean="0"/>
              <a:t>Program, presentation or slide title</a:t>
            </a:r>
          </a:p>
        </p:txBody>
      </p:sp>
      <p:sp>
        <p:nvSpPr>
          <p:cNvPr id="2" name="Date Placeholder 1"/>
          <p:cNvSpPr>
            <a:spLocks noGrp="1"/>
          </p:cNvSpPr>
          <p:nvPr>
            <p:ph type="dt" sz="half" idx="23"/>
          </p:nvPr>
        </p:nvSpPr>
        <p:spPr/>
        <p:txBody>
          <a:bodyPr/>
          <a:lstStyle/>
          <a:p>
            <a:pPr>
              <a:defRPr/>
            </a:pPr>
            <a:r>
              <a:rPr lang="en-US" smtClean="0"/>
              <a:t>January-25-19</a:t>
            </a:r>
            <a:endParaRPr lang="en-CA"/>
          </a:p>
        </p:txBody>
      </p:sp>
      <p:sp>
        <p:nvSpPr>
          <p:cNvPr id="11" name="Footer Placeholder 10"/>
          <p:cNvSpPr>
            <a:spLocks noGrp="1"/>
          </p:cNvSpPr>
          <p:nvPr>
            <p:ph type="ftr" sz="quarter" idx="26"/>
          </p:nvPr>
        </p:nvSpPr>
        <p:spPr/>
        <p:txBody>
          <a:bodyPr/>
          <a:lstStyle/>
          <a:p>
            <a:pPr>
              <a:defRPr/>
            </a:pPr>
            <a:endParaRPr lang="en-CA" dirty="0"/>
          </a:p>
        </p:txBody>
      </p:sp>
      <p:sp>
        <p:nvSpPr>
          <p:cNvPr id="12" name="Picture Placeholder 2"/>
          <p:cNvSpPr>
            <a:spLocks noGrp="1"/>
          </p:cNvSpPr>
          <p:nvPr>
            <p:ph type="pic" sz="quarter" idx="14" hasCustomPrompt="1"/>
          </p:nvPr>
        </p:nvSpPr>
        <p:spPr>
          <a:xfrm>
            <a:off x="467742" y="765176"/>
            <a:ext cx="8136508" cy="4924034"/>
          </a:xfrm>
        </p:spPr>
        <p:txBody>
          <a:bodyPr rtlCol="0">
            <a:normAutofit/>
          </a:bodyPr>
          <a:lstStyle>
            <a:lvl1pPr marL="0" indent="0">
              <a:buNone/>
              <a:defRPr baseline="0">
                <a:solidFill>
                  <a:schemeClr val="tx1"/>
                </a:solidFill>
                <a:latin typeface="Helvetica Neue"/>
              </a:defRPr>
            </a:lvl1pPr>
          </a:lstStyle>
          <a:p>
            <a:pPr lvl="0"/>
            <a:r>
              <a:rPr lang="en-CA" noProof="0" dirty="0" smtClean="0"/>
              <a:t>Insert picture</a:t>
            </a:r>
          </a:p>
        </p:txBody>
      </p:sp>
      <p:sp>
        <p:nvSpPr>
          <p:cNvPr id="3" name="Slide Number Placeholder 2"/>
          <p:cNvSpPr>
            <a:spLocks noGrp="1"/>
          </p:cNvSpPr>
          <p:nvPr>
            <p:ph type="sldNum" sz="quarter" idx="27"/>
          </p:nvPr>
        </p:nvSpPr>
        <p:spPr/>
        <p:txBody>
          <a:bodyPr/>
          <a:lstStyle/>
          <a:p>
            <a:pPr>
              <a:defRPr/>
            </a:pPr>
            <a:fld id="{8A9277BE-5DF1-4CBC-8139-FE686D0985CD}" type="slidenum">
              <a:rPr lang="en-CA" smtClean="0"/>
              <a:pPr>
                <a:defRPr/>
              </a:pPr>
              <a:t>‹#›</a:t>
            </a:fld>
            <a:endParaRPr lang="en-CA" dirty="0"/>
          </a:p>
        </p:txBody>
      </p:sp>
    </p:spTree>
    <p:extLst>
      <p:ext uri="{BB962C8B-B14F-4D97-AF65-F5344CB8AC3E}">
        <p14:creationId xmlns:p14="http://schemas.microsoft.com/office/powerpoint/2010/main" val="34631727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or graph">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rgbClr val="00ADBB"/>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rgbClr val="00ADBB"/>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smtClean="0"/>
              <a:t>Program, presentation or slide title</a:t>
            </a:r>
          </a:p>
        </p:txBody>
      </p:sp>
      <p:sp>
        <p:nvSpPr>
          <p:cNvPr id="2" name="Date Placeholder 1"/>
          <p:cNvSpPr>
            <a:spLocks noGrp="1"/>
          </p:cNvSpPr>
          <p:nvPr>
            <p:ph type="dt" sz="half" idx="23"/>
          </p:nvPr>
        </p:nvSpPr>
        <p:spPr/>
        <p:txBody>
          <a:bodyPr/>
          <a:lstStyle>
            <a:lvl1pPr>
              <a:defRPr>
                <a:solidFill>
                  <a:srgbClr val="5C6670"/>
                </a:solidFill>
              </a:defRPr>
            </a:lvl1pPr>
          </a:lstStyle>
          <a:p>
            <a:pPr>
              <a:defRPr/>
            </a:pPr>
            <a:r>
              <a:rPr lang="en-US" smtClean="0"/>
              <a:t>January-25-19</a:t>
            </a:r>
            <a:endParaRPr lang="en-CA" dirty="0"/>
          </a:p>
        </p:txBody>
      </p:sp>
      <p:sp>
        <p:nvSpPr>
          <p:cNvPr id="4" name="Footer Placeholder 3"/>
          <p:cNvSpPr>
            <a:spLocks noGrp="1"/>
          </p:cNvSpPr>
          <p:nvPr>
            <p:ph type="ftr" sz="quarter" idx="24"/>
          </p:nvPr>
        </p:nvSpPr>
        <p:spPr/>
        <p:txBody>
          <a:bodyPr/>
          <a:lstStyle>
            <a:lvl1pPr>
              <a:defRPr>
                <a:solidFill>
                  <a:srgbClr val="5C6670"/>
                </a:solidFill>
              </a:defRPr>
            </a:lvl1pPr>
          </a:lstStyle>
          <a:p>
            <a:pPr>
              <a:defRPr/>
            </a:pPr>
            <a:endParaRPr lang="en-CA" dirty="0"/>
          </a:p>
        </p:txBody>
      </p:sp>
      <p:sp>
        <p:nvSpPr>
          <p:cNvPr id="13" name="Content Placeholder 6"/>
          <p:cNvSpPr>
            <a:spLocks noGrp="1"/>
          </p:cNvSpPr>
          <p:nvPr>
            <p:ph sz="quarter" idx="25" hasCustomPrompt="1"/>
          </p:nvPr>
        </p:nvSpPr>
        <p:spPr>
          <a:xfrm>
            <a:off x="457200" y="765175"/>
            <a:ext cx="8147050" cy="4967288"/>
          </a:xfrm>
        </p:spPr>
        <p:txBody>
          <a:bodyPr/>
          <a:lstStyle>
            <a:lvl1pPr marL="0" indent="0">
              <a:buNone/>
              <a:defRPr baseline="0"/>
            </a:lvl1pPr>
          </a:lstStyle>
          <a:p>
            <a:pPr lvl="0"/>
            <a:r>
              <a:rPr lang="en-CA" dirty="0" smtClean="0"/>
              <a:t>Insert object, such as chart or graph</a:t>
            </a:r>
            <a:endParaRPr lang="en-US" dirty="0"/>
          </a:p>
        </p:txBody>
      </p:sp>
      <p:sp>
        <p:nvSpPr>
          <p:cNvPr id="11" name="Slide Number Placeholder 10"/>
          <p:cNvSpPr>
            <a:spLocks noGrp="1"/>
          </p:cNvSpPr>
          <p:nvPr>
            <p:ph type="sldNum" sz="quarter" idx="26"/>
          </p:nvPr>
        </p:nvSpPr>
        <p:spPr/>
        <p:txBody>
          <a:bodyPr/>
          <a:lstStyle/>
          <a:p>
            <a:pPr>
              <a:defRPr/>
            </a:pPr>
            <a:fld id="{8A9277BE-5DF1-4CBC-8139-FE686D0985CD}" type="slidenum">
              <a:rPr lang="en-CA" smtClean="0"/>
              <a:pPr>
                <a:defRPr/>
              </a:pPr>
              <a:t>‹#›</a:t>
            </a:fld>
            <a:endParaRPr lang="en-CA" dirty="0"/>
          </a:p>
        </p:txBody>
      </p:sp>
    </p:spTree>
    <p:extLst>
      <p:ext uri="{BB962C8B-B14F-4D97-AF65-F5344CB8AC3E}">
        <p14:creationId xmlns:p14="http://schemas.microsoft.com/office/powerpoint/2010/main" val="383293095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yan_title &amp; content">
    <p:bg>
      <p:bgPr>
        <a:solidFill>
          <a:srgbClr val="00ADBB"/>
        </a:solidFill>
        <a:effectLst/>
      </p:bgPr>
    </p:bg>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sp>
        <p:nvSpPr>
          <p:cNvPr id="9"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chemeClr val="bg1"/>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smtClean="0"/>
              <a:t>Program, presentation or slide title</a:t>
            </a:r>
          </a:p>
        </p:txBody>
      </p:sp>
      <p:sp>
        <p:nvSpPr>
          <p:cNvPr id="2" name="Date Placeholder 1"/>
          <p:cNvSpPr>
            <a:spLocks noGrp="1"/>
          </p:cNvSpPr>
          <p:nvPr>
            <p:ph type="dt" sz="half" idx="23"/>
          </p:nvPr>
        </p:nvSpPr>
        <p:spPr/>
        <p:txBody>
          <a:bodyPr/>
          <a:lstStyle>
            <a:lvl1pPr>
              <a:defRPr>
                <a:solidFill>
                  <a:schemeClr val="bg1"/>
                </a:solidFill>
              </a:defRPr>
            </a:lvl1pPr>
          </a:lstStyle>
          <a:p>
            <a:pPr>
              <a:defRPr/>
            </a:pPr>
            <a:r>
              <a:rPr lang="en-US" smtClean="0"/>
              <a:t>January-25-19</a:t>
            </a:r>
            <a:endParaRPr lang="en-CA" dirty="0"/>
          </a:p>
        </p:txBody>
      </p:sp>
      <p:sp>
        <p:nvSpPr>
          <p:cNvPr id="3" name="Footer Placeholder 2"/>
          <p:cNvSpPr>
            <a:spLocks noGrp="1"/>
          </p:cNvSpPr>
          <p:nvPr>
            <p:ph type="ftr" sz="quarter" idx="24"/>
          </p:nvPr>
        </p:nvSpPr>
        <p:spPr/>
        <p:txBody>
          <a:bodyPr/>
          <a:lstStyle>
            <a:lvl1pPr>
              <a:defRPr>
                <a:solidFill>
                  <a:schemeClr val="bg1"/>
                </a:solidFill>
              </a:defRPr>
            </a:lvl1pPr>
          </a:lstStyle>
          <a:p>
            <a:pPr>
              <a:defRPr/>
            </a:pPr>
            <a:endParaRPr lang="en-CA" dirty="0"/>
          </a:p>
        </p:txBody>
      </p:sp>
      <p:sp>
        <p:nvSpPr>
          <p:cNvPr id="7" name="Slide Number Placeholder 6"/>
          <p:cNvSpPr>
            <a:spLocks noGrp="1"/>
          </p:cNvSpPr>
          <p:nvPr>
            <p:ph type="sldNum" sz="quarter" idx="25"/>
          </p:nvPr>
        </p:nvSpPr>
        <p:spPr/>
        <p:txBody>
          <a:bodyPr/>
          <a:lstStyle>
            <a:lvl1pPr>
              <a:defRPr>
                <a:solidFill>
                  <a:schemeClr val="bg1"/>
                </a:solidFill>
              </a:defRPr>
            </a:lvl1p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539750" y="1988840"/>
            <a:ext cx="8064500" cy="3960440"/>
          </a:xfrm>
        </p:spPr>
        <p:txBody>
          <a:bodyPr/>
          <a:lstStyle>
            <a:lvl1pPr>
              <a:defRPr sz="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content, size 44</a:t>
            </a:r>
          </a:p>
        </p:txBody>
      </p:sp>
      <p:sp>
        <p:nvSpPr>
          <p:cNvPr id="12" name="Title 11"/>
          <p:cNvSpPr>
            <a:spLocks noGrp="1"/>
          </p:cNvSpPr>
          <p:nvPr>
            <p:ph type="title" hasCustomPrompt="1"/>
          </p:nvPr>
        </p:nvSpPr>
        <p:spPr>
          <a:xfrm>
            <a:off x="539750" y="845840"/>
            <a:ext cx="8064500" cy="1143000"/>
          </a:xfrm>
        </p:spPr>
        <p:txBody>
          <a:bodyPr/>
          <a:lstStyle>
            <a:lvl1pPr algn="l">
              <a:defRPr sz="5400" baseline="0">
                <a:solidFill>
                  <a:schemeClr val="bg1"/>
                </a:solidFill>
              </a:defRPr>
            </a:lvl1pPr>
          </a:lstStyle>
          <a:p>
            <a:r>
              <a:rPr lang="en-US" dirty="0" smtClean="0"/>
              <a:t>Insert title, size 44</a:t>
            </a:r>
            <a:endParaRPr lang="en-US" dirty="0"/>
          </a:p>
        </p:txBody>
      </p:sp>
    </p:spTree>
    <p:extLst>
      <p:ext uri="{BB962C8B-B14F-4D97-AF65-F5344CB8AC3E}">
        <p14:creationId xmlns:p14="http://schemas.microsoft.com/office/powerpoint/2010/main" val="289169546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yan_title &amp; content 2">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rgbClr val="00ADBB"/>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rgbClr val="00ADBB"/>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rgbClr val="00ADBB"/>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smtClean="0"/>
              <a:t>Program, presentation or slide title</a:t>
            </a:r>
          </a:p>
        </p:txBody>
      </p:sp>
      <p:sp>
        <p:nvSpPr>
          <p:cNvPr id="2" name="Date Placeholder 1"/>
          <p:cNvSpPr>
            <a:spLocks noGrp="1"/>
          </p:cNvSpPr>
          <p:nvPr>
            <p:ph type="dt" sz="half" idx="23"/>
          </p:nvPr>
        </p:nvSpPr>
        <p:spPr/>
        <p:txBody>
          <a:bodyPr/>
          <a:lstStyle/>
          <a:p>
            <a:pPr>
              <a:defRPr/>
            </a:pPr>
            <a:r>
              <a:rPr lang="en-US" smtClean="0"/>
              <a:t>January-25-19</a:t>
            </a:r>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a:p>
        </p:txBody>
      </p:sp>
      <p:sp>
        <p:nvSpPr>
          <p:cNvPr id="10" name="Content Placeholder 9"/>
          <p:cNvSpPr>
            <a:spLocks noGrp="1"/>
          </p:cNvSpPr>
          <p:nvPr>
            <p:ph sz="quarter" idx="26" hasCustomPrompt="1"/>
          </p:nvPr>
        </p:nvSpPr>
        <p:spPr>
          <a:xfrm>
            <a:off x="457200" y="1988840"/>
            <a:ext cx="8147050" cy="3960440"/>
          </a:xfrm>
        </p:spPr>
        <p:txBody>
          <a:bodyPr/>
          <a:lstStyle>
            <a:lvl1pPr>
              <a:defRPr sz="4400" baseline="0">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content, size 44</a:t>
            </a:r>
          </a:p>
          <a:p>
            <a:pPr lvl="0"/>
            <a:endParaRPr lang="en-US" dirty="0" smtClean="0"/>
          </a:p>
        </p:txBody>
      </p:sp>
      <p:sp>
        <p:nvSpPr>
          <p:cNvPr id="11" name="Title 11"/>
          <p:cNvSpPr>
            <a:spLocks noGrp="1"/>
          </p:cNvSpPr>
          <p:nvPr>
            <p:ph type="title" hasCustomPrompt="1"/>
          </p:nvPr>
        </p:nvSpPr>
        <p:spPr>
          <a:xfrm>
            <a:off x="457200" y="845840"/>
            <a:ext cx="8147050" cy="1143000"/>
          </a:xfrm>
        </p:spPr>
        <p:txBody>
          <a:bodyPr/>
          <a:lstStyle>
            <a:lvl1pPr algn="l">
              <a:defRPr sz="5400" baseline="0">
                <a:solidFill>
                  <a:schemeClr val="accent1"/>
                </a:solidFill>
              </a:defRPr>
            </a:lvl1pPr>
          </a:lstStyle>
          <a:p>
            <a:r>
              <a:rPr lang="en-US" dirty="0" smtClean="0"/>
              <a:t>Insert title, size 54</a:t>
            </a:r>
            <a:endParaRPr lang="en-US" dirty="0"/>
          </a:p>
        </p:txBody>
      </p:sp>
    </p:spTree>
    <p:extLst>
      <p:ext uri="{BB962C8B-B14F-4D97-AF65-F5344CB8AC3E}">
        <p14:creationId xmlns:p14="http://schemas.microsoft.com/office/powerpoint/2010/main" val="22657489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yan_title &amp; content 3">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rgbClr val="00ADBB"/>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rgbClr val="00ADBB"/>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rgbClr val="00ADBB"/>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smtClean="0"/>
              <a:t>Program, presentation or slide title</a:t>
            </a:r>
          </a:p>
        </p:txBody>
      </p:sp>
      <p:sp>
        <p:nvSpPr>
          <p:cNvPr id="2" name="Date Placeholder 1"/>
          <p:cNvSpPr>
            <a:spLocks noGrp="1"/>
          </p:cNvSpPr>
          <p:nvPr>
            <p:ph type="dt" sz="half" idx="23"/>
          </p:nvPr>
        </p:nvSpPr>
        <p:spPr/>
        <p:txBody>
          <a:bodyPr/>
          <a:lstStyle/>
          <a:p>
            <a:pPr>
              <a:defRPr/>
            </a:pPr>
            <a:r>
              <a:rPr lang="en-US" smtClean="0"/>
              <a:t>January-25-19</a:t>
            </a:r>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a:p>
        </p:txBody>
      </p:sp>
      <p:sp>
        <p:nvSpPr>
          <p:cNvPr id="10" name="Content Placeholder 9"/>
          <p:cNvSpPr>
            <a:spLocks noGrp="1"/>
          </p:cNvSpPr>
          <p:nvPr>
            <p:ph sz="quarter" idx="26" hasCustomPrompt="1"/>
          </p:nvPr>
        </p:nvSpPr>
        <p:spPr>
          <a:xfrm>
            <a:off x="457200" y="1988840"/>
            <a:ext cx="4042792" cy="3960440"/>
          </a:xfrm>
        </p:spPr>
        <p:txBody>
          <a:bodyPr/>
          <a:lstStyle>
            <a:lvl1pPr>
              <a:defRPr sz="4400" baseline="0">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content, size 44</a:t>
            </a:r>
          </a:p>
          <a:p>
            <a:pPr lvl="0"/>
            <a:endParaRPr lang="en-US" dirty="0" smtClean="0"/>
          </a:p>
        </p:txBody>
      </p:sp>
      <p:sp>
        <p:nvSpPr>
          <p:cNvPr id="11" name="Title 11"/>
          <p:cNvSpPr>
            <a:spLocks noGrp="1"/>
          </p:cNvSpPr>
          <p:nvPr>
            <p:ph type="title" hasCustomPrompt="1"/>
          </p:nvPr>
        </p:nvSpPr>
        <p:spPr>
          <a:xfrm>
            <a:off x="457200" y="845840"/>
            <a:ext cx="8147050" cy="1143000"/>
          </a:xfrm>
        </p:spPr>
        <p:txBody>
          <a:bodyPr/>
          <a:lstStyle>
            <a:lvl1pPr algn="l">
              <a:defRPr sz="5400" baseline="0">
                <a:solidFill>
                  <a:schemeClr val="accent1"/>
                </a:solidFill>
              </a:defRPr>
            </a:lvl1pPr>
          </a:lstStyle>
          <a:p>
            <a:r>
              <a:rPr lang="en-US" dirty="0" smtClean="0"/>
              <a:t>Insert title, size 54</a:t>
            </a:r>
            <a:endParaRPr lang="en-US" dirty="0"/>
          </a:p>
        </p:txBody>
      </p:sp>
      <p:sp>
        <p:nvSpPr>
          <p:cNvPr id="9" name="Content Placeholder 8"/>
          <p:cNvSpPr>
            <a:spLocks noGrp="1"/>
          </p:cNvSpPr>
          <p:nvPr>
            <p:ph sz="quarter" idx="27"/>
          </p:nvPr>
        </p:nvSpPr>
        <p:spPr>
          <a:xfrm>
            <a:off x="4530725" y="1989138"/>
            <a:ext cx="4073525" cy="3960142"/>
          </a:xfrm>
        </p:spPr>
        <p:txBody>
          <a:bodyPr/>
          <a:lstStyle>
            <a:lvl1pPr marL="0" indent="0">
              <a:buNone/>
              <a:defRPr sz="4400" baseline="0">
                <a:solidFill>
                  <a:schemeClr val="accent1"/>
                </a:solidFill>
              </a:defRPr>
            </a:lvl1pPr>
          </a:lstStyle>
          <a:p>
            <a:pPr lvl="0"/>
            <a:r>
              <a:rPr lang="en-US" smtClean="0"/>
              <a:t>Click to edit Master text styles</a:t>
            </a:r>
          </a:p>
        </p:txBody>
      </p:sp>
    </p:spTree>
    <p:extLst>
      <p:ext uri="{BB962C8B-B14F-4D97-AF65-F5344CB8AC3E}">
        <p14:creationId xmlns:p14="http://schemas.microsoft.com/office/powerpoint/2010/main" val="122967001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CA"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CA" altLang="en-US" smtClean="0"/>
          </a:p>
        </p:txBody>
      </p:sp>
      <p:sp>
        <p:nvSpPr>
          <p:cNvPr id="4" name="Date Placeholder 3"/>
          <p:cNvSpPr>
            <a:spLocks noGrp="1"/>
          </p:cNvSpPr>
          <p:nvPr>
            <p:ph type="dt" sz="half" idx="2"/>
          </p:nvPr>
        </p:nvSpPr>
        <p:spPr>
          <a:xfrm>
            <a:off x="457200" y="6304235"/>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rgbClr val="5C6670"/>
                </a:solidFill>
                <a:latin typeface="+mn-lt"/>
                <a:cs typeface="+mn-cs"/>
              </a:defRPr>
            </a:lvl1pPr>
          </a:lstStyle>
          <a:p>
            <a:pPr>
              <a:defRPr/>
            </a:pPr>
            <a:r>
              <a:rPr lang="en-US" smtClean="0"/>
              <a:t>January-25-19</a:t>
            </a:r>
            <a:endParaRPr lang="en-CA" dirty="0"/>
          </a:p>
        </p:txBody>
      </p:sp>
      <p:sp>
        <p:nvSpPr>
          <p:cNvPr id="5" name="Footer Placeholder 4"/>
          <p:cNvSpPr>
            <a:spLocks noGrp="1"/>
          </p:cNvSpPr>
          <p:nvPr>
            <p:ph type="ftr" sz="quarter" idx="3"/>
          </p:nvPr>
        </p:nvSpPr>
        <p:spPr>
          <a:xfrm>
            <a:off x="3124200" y="6304235"/>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rgbClr val="5C6670"/>
                </a:solidFill>
                <a:latin typeface="+mn-lt"/>
                <a:cs typeface="+mn-cs"/>
              </a:defRPr>
            </a:lvl1pPr>
          </a:lstStyle>
          <a:p>
            <a:pPr>
              <a:defRPr/>
            </a:pPr>
            <a:endParaRPr lang="en-CA" dirty="0"/>
          </a:p>
        </p:txBody>
      </p:sp>
      <p:sp>
        <p:nvSpPr>
          <p:cNvPr id="6" name="Slide Number Placeholder 5"/>
          <p:cNvSpPr>
            <a:spLocks noGrp="1"/>
          </p:cNvSpPr>
          <p:nvPr>
            <p:ph type="sldNum" sz="quarter" idx="4"/>
          </p:nvPr>
        </p:nvSpPr>
        <p:spPr>
          <a:xfrm>
            <a:off x="6553200" y="6304235"/>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rgbClr val="5C6670"/>
                </a:solidFill>
                <a:latin typeface="+mn-lt"/>
                <a:cs typeface="+mn-cs"/>
              </a:defRPr>
            </a:lvl1pPr>
          </a:lstStyle>
          <a:p>
            <a:pPr>
              <a:defRPr/>
            </a:pPr>
            <a:fld id="{8A9277BE-5DF1-4CBC-8139-FE686D0985CD}" type="slidenum">
              <a:rPr lang="en-CA" smtClean="0"/>
              <a:pPr>
                <a:defRPr/>
              </a:pPr>
              <a:t>‹#›</a:t>
            </a:fld>
            <a:endParaRPr lang="en-CA" dirty="0"/>
          </a:p>
        </p:txBody>
      </p:sp>
    </p:spTree>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84" r:id="rId4"/>
    <p:sldLayoutId id="2147483767" r:id="rId5"/>
    <p:sldLayoutId id="2147483782" r:id="rId6"/>
    <p:sldLayoutId id="2147483768" r:id="rId7"/>
    <p:sldLayoutId id="2147483769" r:id="rId8"/>
    <p:sldLayoutId id="2147483793" r:id="rId9"/>
    <p:sldLayoutId id="2147483770" r:id="rId10"/>
    <p:sldLayoutId id="2147483771" r:id="rId11"/>
    <p:sldLayoutId id="2147483794" r:id="rId12"/>
    <p:sldLayoutId id="2147483772" r:id="rId13"/>
    <p:sldLayoutId id="2147483773" r:id="rId14"/>
    <p:sldLayoutId id="2147483795" r:id="rId15"/>
    <p:sldLayoutId id="2147483774" r:id="rId16"/>
    <p:sldLayoutId id="2147483775" r:id="rId17"/>
    <p:sldLayoutId id="2147483796" r:id="rId18"/>
    <p:sldLayoutId id="2147483776" r:id="rId19"/>
    <p:sldLayoutId id="2147483777" r:id="rId20"/>
    <p:sldLayoutId id="2147483797" r:id="rId21"/>
    <p:sldLayoutId id="2147483789" r:id="rId22"/>
    <p:sldLayoutId id="2147483790" r:id="rId23"/>
    <p:sldLayoutId id="2147483798" r:id="rId24"/>
    <p:sldLayoutId id="2147483791" r:id="rId25"/>
    <p:sldLayoutId id="2147483792" r:id="rId26"/>
    <p:sldLayoutId id="2147483778" r:id="rId27"/>
    <p:sldLayoutId id="2147483788" r:id="rId28"/>
    <p:sldLayoutId id="2147483779" r:id="rId29"/>
    <p:sldLayoutId id="2147483780" r:id="rId30"/>
    <p:sldLayoutId id="2147483781" r:id="rId31"/>
    <p:sldLayoutId id="2147483783" r:id="rId32"/>
    <p:sldLayoutId id="2147483800" r:id="rId33"/>
    <p:sldLayoutId id="2147483801" r:id="rId34"/>
    <p:sldLayoutId id="2147483802" r:id="rId35"/>
    <p:sldLayoutId id="2147483806" r:id="rId36"/>
    <p:sldLayoutId id="2147483807" r:id="rId37"/>
  </p:sldLayoutIdLst>
  <p:timing>
    <p:tnLst>
      <p:par>
        <p:cTn id="1" dur="indefinite" restart="never" nodeType="tmRoot"/>
      </p:par>
    </p:tnLst>
  </p:timing>
  <p:hf hdr="0" ftr="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rnao.ca/sites/rnao-ca/files/Engaging_Clients_Who_Use_Substances_13_WEB.pdf"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hyperlink" Target="http://caan.ca/wp-content/uploads/2012/05/WalkWithMe_en2.pdf"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8.xml"/><Relationship Id="rId1" Type="http://schemas.openxmlformats.org/officeDocument/2006/relationships/slideLayout" Target="../slideLayouts/slideLayout2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hyperlink" Target="http://bccewh.bc.ca/wp-content/uploads/2018/06/Opioid-TIP-Guide_May-2018.pdf" TargetMode="External"/><Relationship Id="rId2" Type="http://schemas.openxmlformats.org/officeDocument/2006/relationships/notesSlide" Target="../notesSlides/notesSlide19.xml"/><Relationship Id="rId1" Type="http://schemas.openxmlformats.org/officeDocument/2006/relationships/slideLayout" Target="../slideLayouts/slideLayout23.xml"/><Relationship Id="rId4" Type="http://schemas.openxmlformats.org/officeDocument/2006/relationships/hyperlink" Target="https://www.albertahealthservices.ca/info/page15526.aspx"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albertahealthservices.ca/assets/info/amh/if-amh-ecc-cultural-sensitivity-qrs.pdf" TargetMode="External"/><Relationship Id="rId2" Type="http://schemas.openxmlformats.org/officeDocument/2006/relationships/notesSlide" Target="../notesSlides/notesSlide20.xml"/><Relationship Id="rId1" Type="http://schemas.openxmlformats.org/officeDocument/2006/relationships/slideLayout" Target="../slideLayouts/slideLayout23.xml"/><Relationship Id="rId4" Type="http://schemas.openxmlformats.org/officeDocument/2006/relationships/hyperlink" Target="https://www.uvic.ca/research/centres/cisur/assets/docs/bulletin11-creating-culturally-safe-care.pdf" TargetMode="Externa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1.xml"/><Relationship Id="rId1" Type="http://schemas.openxmlformats.org/officeDocument/2006/relationships/slideLayout" Target="../slideLayouts/slideLayout2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15.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notesSlide" Target="../notesSlides/notesSlide27.xml"/><Relationship Id="rId1" Type="http://schemas.openxmlformats.org/officeDocument/2006/relationships/slideLayout" Target="../slideLayouts/slideLayout37.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23.xml"/><Relationship Id="rId4" Type="http://schemas.openxmlformats.org/officeDocument/2006/relationships/hyperlink" Target="http://www.anfca.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30.xml.rels><?xml version="1.0" encoding="UTF-8" standalone="yes"?>
<Relationships xmlns="http://schemas.openxmlformats.org/package/2006/relationships"><Relationship Id="rId3" Type="http://schemas.openxmlformats.org/officeDocument/2006/relationships/hyperlink" Target="https://www.albertahealthservices.ca/info/Page11949.aspx" TargetMode="Externa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hyperlink" Target="http://bloodtribe.org/wp-content/uploads/2018/11/Drug-Magazine.pdf" TargetMode="External"/><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hyperlink" Target="https://www.cbc.ca/news/canada/thunder-bay/fort-william-first-nation-harm-reduction-1.4421962" TargetMode="External"/><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hyperlink" Target="http://www.fnha.ca/about/news-and-events/news/not-just-naloxone-training-a-three-day-train-the-trainer-workshop" TargetMode="Externa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image" Target="../media/image30.png"/><Relationship Id="rId5" Type="http://schemas.openxmlformats.org/officeDocument/2006/relationships/image" Target="../media/image29.jpg"/><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hyperlink" Target="http://www.fnha.ca/wellnessContent/Wellness/FNHA-Indigenous-Harm-Reduction-Principles-and-Practices-Fact-Sheet.pdf"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hyperlink" Target="https://filtermag.org/2018/10/19/the-harm-reduction-movement-bigger-than-ever-but-facing-threats/" TargetMode="External"/><Relationship Id="rId2" Type="http://schemas.openxmlformats.org/officeDocument/2006/relationships/notesSlide" Target="../notesSlides/notesSlide35.xml"/><Relationship Id="rId1" Type="http://schemas.openxmlformats.org/officeDocument/2006/relationships/slideLayout" Target="../slideLayouts/slideLayout3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8" Type="http://schemas.openxmlformats.org/officeDocument/2006/relationships/hyperlink" Target="http://www.acch.ca/" TargetMode="External"/><Relationship Id="rId3" Type="http://schemas.openxmlformats.org/officeDocument/2006/relationships/hyperlink" Target="http://www.drugsafe.ca/" TargetMode="External"/><Relationship Id="rId7" Type="http://schemas.openxmlformats.org/officeDocument/2006/relationships/hyperlink" Target="http://www.aawear.org/" TargetMode="External"/><Relationship Id="rId12" Type="http://schemas.openxmlformats.org/officeDocument/2006/relationships/hyperlink" Target="http://www.thunderbirdpf.org/" TargetMode="External"/><Relationship Id="rId2" Type="http://schemas.openxmlformats.org/officeDocument/2006/relationships/notesSlide" Target="../notesSlides/notesSlide36.xml"/><Relationship Id="rId1" Type="http://schemas.openxmlformats.org/officeDocument/2006/relationships/slideLayout" Target="../slideLayouts/slideLayout15.xml"/><Relationship Id="rId6" Type="http://schemas.openxmlformats.org/officeDocument/2006/relationships/hyperlink" Target="https://www.albertahealthservices.ca/info/Page11949.aspx" TargetMode="External"/><Relationship Id="rId11" Type="http://schemas.openxmlformats.org/officeDocument/2006/relationships/hyperlink" Target="https://www.alberta.ca/alberta-opioid-crisis-response.aspx" TargetMode="External"/><Relationship Id="rId5" Type="http://schemas.openxmlformats.org/officeDocument/2006/relationships/hyperlink" Target="https://www.albertahealthservices.ca/services/odp.aspx" TargetMode="External"/><Relationship Id="rId10" Type="http://schemas.openxmlformats.org/officeDocument/2006/relationships/hyperlink" Target="http://www.canada.ca/en/services/health/campaigns/drug-prevention.html" TargetMode="External"/><Relationship Id="rId4" Type="http://schemas.openxmlformats.org/officeDocument/2006/relationships/hyperlink" Target="https://www.ahs.ca/naloxone" TargetMode="External"/><Relationship Id="rId9" Type="http://schemas.openxmlformats.org/officeDocument/2006/relationships/hyperlink" Target="http://www.anfca.com/" TargetMode="External"/></Relationships>
</file>

<file path=ppt/slides/_rels/slide39.xml.rels><?xml version="1.0" encoding="UTF-8" standalone="yes"?>
<Relationships xmlns="http://schemas.openxmlformats.org/package/2006/relationships"><Relationship Id="rId8" Type="http://schemas.openxmlformats.org/officeDocument/2006/relationships/hyperlink" Target="http://caan.ca/wp-content/uploads/2012/05/WalkWithMe_en2.pdf" TargetMode="External"/><Relationship Id="rId3" Type="http://schemas.openxmlformats.org/officeDocument/2006/relationships/hyperlink" Target="http://www.bccdc.ca/resource-gallery/Documents/Educational%20Materials/Epid/Other/CompleteHRTRAININGMANUALJanuary282011.pdf" TargetMode="External"/><Relationship Id="rId7" Type="http://schemas.openxmlformats.org/officeDocument/2006/relationships/hyperlink" Target="https://www.healthlinkbc.ca/hlbc/files/documents/healthfiles/hfile102a.pdf" TargetMode="External"/><Relationship Id="rId2" Type="http://schemas.openxmlformats.org/officeDocument/2006/relationships/notesSlide" Target="../notesSlides/notesSlide37.xml"/><Relationship Id="rId1" Type="http://schemas.openxmlformats.org/officeDocument/2006/relationships/slideLayout" Target="../slideLayouts/slideLayout15.xml"/><Relationship Id="rId6" Type="http://schemas.openxmlformats.org/officeDocument/2006/relationships/hyperlink" Target="https://www.health.gov.bc.ca/library/publications/year/2004/framework_for_substance_use_and_addiction.pdf" TargetMode="External"/><Relationship Id="rId5" Type="http://schemas.openxmlformats.org/officeDocument/2006/relationships/hyperlink" Target="https://www.health.gov.bc.ca/library/publications/year/2005/hrcommunityguide.pdf" TargetMode="External"/><Relationship Id="rId4" Type="http://schemas.openxmlformats.org/officeDocument/2006/relationships/hyperlink" Target="http://www.bccdc.ca/our-services/programs/harm-reduction" TargetMode="External"/><Relationship Id="rId9" Type="http://schemas.openxmlformats.org/officeDocument/2006/relationships/hyperlink" Target="https://crism.ca/wp-content/uploads/2018/03/CRISM-WDM-bulletin.pdf"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3" Type="http://schemas.openxmlformats.org/officeDocument/2006/relationships/hyperlink" Target="https://www2.gov.bc.ca/assets/gov/overdose-awareness/overdose_prevention_glossary.pdf" TargetMode="External"/><Relationship Id="rId2" Type="http://schemas.openxmlformats.org/officeDocument/2006/relationships/notesSlide" Target="../notesSlides/notesSlide38.xml"/><Relationship Id="rId1" Type="http://schemas.openxmlformats.org/officeDocument/2006/relationships/slideLayout" Target="../slideLayouts/slideLayout15.xml"/><Relationship Id="rId6" Type="http://schemas.openxmlformats.org/officeDocument/2006/relationships/hyperlink" Target="https://www.uvic.ca/research/centres/cisur/assets/docs/bulletin11-creating-culturally-safe-care.pdf" TargetMode="External"/><Relationship Id="rId5" Type="http://schemas.openxmlformats.org/officeDocument/2006/relationships/hyperlink" Target="https://doi.org/10.1186/s12954-017-0196-4" TargetMode="External"/><Relationship Id="rId4" Type="http://schemas.openxmlformats.org/officeDocument/2006/relationships/hyperlink" Target="https://harmreduction.org/about-us/principles-of-harm-reduction/"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hyperlink" Target="https://www.health.gov.bc.ca/library/publications/year/2004/framework_for_substance_use_and_addiction.pdf" TargetMode="Externa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0"/>
          </p:nvPr>
        </p:nvSpPr>
        <p:spPr>
          <a:xfrm>
            <a:off x="1035926" y="3276600"/>
            <a:ext cx="7334200" cy="1447800"/>
          </a:xfrm>
        </p:spPr>
        <p:txBody>
          <a:bodyPr/>
          <a:lstStyle/>
          <a:p>
            <a:pPr algn="ctr"/>
            <a:r>
              <a:rPr lang="en-US" sz="4400" dirty="0" smtClean="0"/>
              <a:t>Introduction to </a:t>
            </a:r>
          </a:p>
          <a:p>
            <a:pPr algn="ctr"/>
            <a:r>
              <a:rPr lang="en-US" sz="4400" dirty="0" smtClean="0"/>
              <a:t>Harm Reduction </a:t>
            </a:r>
          </a:p>
        </p:txBody>
      </p:sp>
      <p:sp>
        <p:nvSpPr>
          <p:cNvPr id="3" name="Text Placeholder 2"/>
          <p:cNvSpPr>
            <a:spLocks noGrp="1"/>
          </p:cNvSpPr>
          <p:nvPr>
            <p:ph type="body" sz="quarter" idx="21"/>
          </p:nvPr>
        </p:nvSpPr>
        <p:spPr>
          <a:xfrm>
            <a:off x="1066800" y="4724400"/>
            <a:ext cx="7486600" cy="804122"/>
          </a:xfrm>
        </p:spPr>
        <p:txBody>
          <a:bodyPr/>
          <a:lstStyle/>
          <a:p>
            <a:pPr algn="ctr"/>
            <a:r>
              <a:rPr lang="en-US" sz="1600" dirty="0" smtClean="0"/>
              <a:t>Harm </a:t>
            </a:r>
            <a:r>
              <a:rPr lang="en-US" sz="1600" dirty="0"/>
              <a:t>Reduction Services </a:t>
            </a:r>
            <a:r>
              <a:rPr lang="en-US" sz="1600" dirty="0" smtClean="0"/>
              <a:t>Team</a:t>
            </a:r>
          </a:p>
          <a:p>
            <a:pPr algn="ctr"/>
            <a:r>
              <a:rPr lang="en-US" sz="1600" b="0" dirty="0" smtClean="0"/>
              <a:t>Jennifer McLaren, RN, Edmonton Zone Lead</a:t>
            </a:r>
          </a:p>
          <a:p>
            <a:pPr algn="ctr"/>
            <a:r>
              <a:rPr lang="en-US" sz="1600" b="0" dirty="0" smtClean="0"/>
              <a:t>Sara Gill, RN, Educator</a:t>
            </a:r>
          </a:p>
        </p:txBody>
      </p:sp>
      <p:sp>
        <p:nvSpPr>
          <p:cNvPr id="5" name="Date Placeholder 4"/>
          <p:cNvSpPr>
            <a:spLocks noGrp="1"/>
          </p:cNvSpPr>
          <p:nvPr>
            <p:ph type="dt" sz="half" idx="23"/>
          </p:nvPr>
        </p:nvSpPr>
        <p:spPr/>
        <p:txBody>
          <a:bodyPr/>
          <a:lstStyle/>
          <a:p>
            <a:pPr>
              <a:defRPr/>
            </a:pPr>
            <a:r>
              <a:rPr lang="en-US" smtClean="0"/>
              <a:t>January-25-19</a:t>
            </a:r>
            <a:endParaRPr lang="en-CA" dirty="0"/>
          </a:p>
        </p:txBody>
      </p:sp>
      <p:pic>
        <p:nvPicPr>
          <p:cNvPr id="7" name="Picture 8" descr="http://library.sbcc.edu/wp-content/uploads/2018/01/volunteer-hands-converted_03.png"/>
          <p:cNvPicPr>
            <a:picLocks noChangeAspect="1" noChangeArrowheads="1"/>
          </p:cNvPicPr>
          <p:nvPr/>
        </p:nvPicPr>
        <p:blipFill rotWithShape="1">
          <a:blip r:embed="rId3">
            <a:extLst>
              <a:ext uri="{28A0092B-C50C-407E-A947-70E740481C1C}">
                <a14:useLocalDpi xmlns:a14="http://schemas.microsoft.com/office/drawing/2010/main" val="0"/>
              </a:ext>
            </a:extLst>
          </a:blip>
          <a:srcRect b="3220"/>
          <a:stretch/>
        </p:blipFill>
        <p:spPr bwMode="auto">
          <a:xfrm>
            <a:off x="3010838" y="1066800"/>
            <a:ext cx="3384376" cy="2290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57566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6148766"/>
            <a:ext cx="4861791" cy="215444"/>
          </a:xfrm>
          <a:prstGeom prst="rect">
            <a:avLst/>
          </a:prstGeom>
          <a:noFill/>
        </p:spPr>
        <p:txBody>
          <a:bodyPr wrap="square" rtlCol="0">
            <a:spAutoFit/>
          </a:bodyPr>
          <a:lstStyle/>
          <a:p>
            <a:r>
              <a:rPr lang="en-US" sz="800" dirty="0">
                <a:solidFill>
                  <a:srgbClr val="5C6670"/>
                </a:solidFill>
                <a:latin typeface="Arial" panose="020B0604020202020204" pitchFamily="34" charset="0"/>
                <a:hlinkClick r:id="rId3"/>
              </a:rPr>
              <a:t>https://</a:t>
            </a:r>
            <a:r>
              <a:rPr lang="en-US" sz="800" dirty="0" smtClean="0">
                <a:solidFill>
                  <a:srgbClr val="5C6670"/>
                </a:solidFill>
                <a:latin typeface="Arial" panose="020B0604020202020204" pitchFamily="34" charset="0"/>
                <a:hlinkClick r:id="rId3"/>
              </a:rPr>
              <a:t>rnao.ca/sites/rnao-ca/files/Engaging_Clients_Who_Use_Substances_13_WEB.pdf</a:t>
            </a:r>
            <a:r>
              <a:rPr lang="en-US" sz="800" dirty="0" smtClean="0">
                <a:solidFill>
                  <a:srgbClr val="5C6670"/>
                </a:solidFill>
                <a:latin typeface="Arial" panose="020B0604020202020204" pitchFamily="34" charset="0"/>
              </a:rPr>
              <a:t> </a:t>
            </a:r>
            <a:endParaRPr lang="en-US" sz="800" dirty="0">
              <a:solidFill>
                <a:srgbClr val="5C6670"/>
              </a:solidFill>
              <a:latin typeface="Arial" panose="020B0604020202020204" pitchFamily="34" charset="0"/>
            </a:endParaRPr>
          </a:p>
        </p:txBody>
      </p:sp>
      <p:pic>
        <p:nvPicPr>
          <p:cNvPr id="10" name="Picture Placeholder 9"/>
          <p:cNvPicPr>
            <a:picLocks noGrp="1" noChangeAspect="1"/>
          </p:cNvPicPr>
          <p:nvPr>
            <p:ph type="pic" sz="quarter" idx="14"/>
          </p:nvPr>
        </p:nvPicPr>
        <p:blipFill rotWithShape="1">
          <a:blip r:embed="rId4"/>
          <a:srcRect l="1232" t="3030" r="1288" b="2571"/>
          <a:stretch/>
        </p:blipFill>
        <p:spPr>
          <a:xfrm>
            <a:off x="500399" y="772972"/>
            <a:ext cx="8465542" cy="5435769"/>
          </a:xfrm>
          <a:prstGeom prst="rect">
            <a:avLst/>
          </a:prstGeom>
        </p:spPr>
      </p:pic>
      <p:sp>
        <p:nvSpPr>
          <p:cNvPr id="11" name="Date Placeholder 10"/>
          <p:cNvSpPr>
            <a:spLocks noGrp="1"/>
          </p:cNvSpPr>
          <p:nvPr>
            <p:ph type="dt" sz="half" idx="23"/>
          </p:nvPr>
        </p:nvSpPr>
        <p:spPr/>
        <p:txBody>
          <a:bodyPr/>
          <a:lstStyle/>
          <a:p>
            <a:pPr>
              <a:defRPr/>
            </a:pPr>
            <a:r>
              <a:rPr lang="en-US" dirty="0" smtClean="0"/>
              <a:t>January-25-19</a:t>
            </a:r>
            <a:endParaRPr lang="en-CA" dirty="0"/>
          </a:p>
        </p:txBody>
      </p:sp>
      <p:sp>
        <p:nvSpPr>
          <p:cNvPr id="12" name="Slide Number Placeholder 11"/>
          <p:cNvSpPr>
            <a:spLocks noGrp="1"/>
          </p:cNvSpPr>
          <p:nvPr>
            <p:ph type="sldNum" sz="quarter" idx="27"/>
          </p:nvPr>
        </p:nvSpPr>
        <p:spPr/>
        <p:txBody>
          <a:bodyPr/>
          <a:lstStyle/>
          <a:p>
            <a:pPr>
              <a:defRPr/>
            </a:pPr>
            <a:fld id="{8A9277BE-5DF1-4CBC-8139-FE686D0985CD}" type="slidenum">
              <a:rPr lang="en-CA" smtClean="0"/>
              <a:pPr>
                <a:defRPr/>
              </a:pPr>
              <a:t>10</a:t>
            </a:fld>
            <a:endParaRPr lang="en-CA" dirty="0"/>
          </a:p>
        </p:txBody>
      </p:sp>
    </p:spTree>
    <p:extLst>
      <p:ext uri="{BB962C8B-B14F-4D97-AF65-F5344CB8AC3E}">
        <p14:creationId xmlns:p14="http://schemas.microsoft.com/office/powerpoint/2010/main" val="3413383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3"/>
          </p:nvPr>
        </p:nvSpPr>
        <p:spPr/>
        <p:txBody>
          <a:bodyPr/>
          <a:lstStyle/>
          <a:p>
            <a:pPr>
              <a:defRPr/>
            </a:pPr>
            <a:r>
              <a:rPr lang="en-US" smtClean="0"/>
              <a:t>January-25-19</a:t>
            </a:r>
            <a:endParaRPr lang="en-CA" dirty="0"/>
          </a:p>
        </p:txBody>
      </p:sp>
      <p:pic>
        <p:nvPicPr>
          <p:cNvPr id="11" name="Content Placeholder 10"/>
          <p:cNvPicPr>
            <a:picLocks noGrp="1" noChangeAspect="1"/>
          </p:cNvPicPr>
          <p:nvPr>
            <p:ph sz="quarter" idx="26"/>
          </p:nvPr>
        </p:nvPicPr>
        <p:blipFill>
          <a:blip r:embed="rId3">
            <a:extLst>
              <a:ext uri="{28A0092B-C50C-407E-A947-70E740481C1C}">
                <a14:useLocalDpi xmlns:a14="http://schemas.microsoft.com/office/drawing/2010/main" val="0"/>
              </a:ext>
            </a:extLst>
          </a:blip>
          <a:stretch>
            <a:fillRect/>
          </a:stretch>
        </p:blipFill>
        <p:spPr>
          <a:xfrm>
            <a:off x="2983672" y="0"/>
            <a:ext cx="6160328" cy="3351445"/>
          </a:xfr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06" y="4401576"/>
            <a:ext cx="3167594" cy="2456424"/>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06" y="3112212"/>
            <a:ext cx="2988927" cy="1523342"/>
          </a:xfrm>
          <a:prstGeom prst="rect">
            <a:avLst/>
          </a:prstGeom>
        </p:spPr>
      </p:pic>
      <p:pic>
        <p:nvPicPr>
          <p:cNvPr id="1026" name="Picture 2" descr="Condoms, Condom, Rubber, Prevention, Preven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81221" y="4952999"/>
            <a:ext cx="2905941" cy="189974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rotWithShape="1">
          <a:blip r:embed="rId7" cstate="print">
            <a:extLst>
              <a:ext uri="{28A0092B-C50C-407E-A947-70E740481C1C}">
                <a14:useLocalDpi xmlns:a14="http://schemas.microsoft.com/office/drawing/2010/main" val="0"/>
              </a:ext>
            </a:extLst>
          </a:blip>
          <a:srcRect t="5799" r="32895"/>
          <a:stretch/>
        </p:blipFill>
        <p:spPr>
          <a:xfrm>
            <a:off x="-5255" y="0"/>
            <a:ext cx="2986477" cy="3144263"/>
          </a:xfrm>
          <a:prstGeom prst="rect">
            <a:avLst/>
          </a:prstGeom>
        </p:spPr>
      </p:pic>
      <p:pic>
        <p:nvPicPr>
          <p:cNvPr id="18" name="Picture 17"/>
          <p:cNvPicPr>
            <a:picLocks noChangeAspect="1"/>
          </p:cNvPicPr>
          <p:nvPr/>
        </p:nvPicPr>
        <p:blipFill rotWithShape="1">
          <a:blip r:embed="rId8">
            <a:extLst>
              <a:ext uri="{28A0092B-C50C-407E-A947-70E740481C1C}">
                <a14:useLocalDpi xmlns:a14="http://schemas.microsoft.com/office/drawing/2010/main" val="0"/>
              </a:ext>
            </a:extLst>
          </a:blip>
          <a:srcRect t="12500" b="12500"/>
          <a:stretch/>
        </p:blipFill>
        <p:spPr>
          <a:xfrm>
            <a:off x="2988927" y="3319506"/>
            <a:ext cx="3000805" cy="1687953"/>
          </a:xfrm>
          <a:prstGeom prst="rect">
            <a:avLst/>
          </a:prstGeom>
        </p:spPr>
      </p:pic>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11</a:t>
            </a:fld>
            <a:endParaRPr lang="en-CA" dirty="0"/>
          </a:p>
        </p:txBody>
      </p:sp>
      <p:pic>
        <p:nvPicPr>
          <p:cNvPr id="2" name="Picture 1"/>
          <p:cNvPicPr>
            <a:picLocks noChangeAspect="1"/>
          </p:cNvPicPr>
          <p:nvPr/>
        </p:nvPicPr>
        <p:blipFill rotWithShape="1">
          <a:blip r:embed="rId9"/>
          <a:srcRect r="3778" b="8381"/>
          <a:stretch/>
        </p:blipFill>
        <p:spPr>
          <a:xfrm>
            <a:off x="5655936" y="4572000"/>
            <a:ext cx="3488064" cy="2280745"/>
          </a:xfrm>
          <a:prstGeom prst="rect">
            <a:avLst/>
          </a:prstGeom>
        </p:spPr>
      </p:pic>
      <p:pic>
        <p:nvPicPr>
          <p:cNvPr id="1030" name="Picture 6" descr="Image result for seatbelt"/>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975091" y="3303298"/>
            <a:ext cx="3168909" cy="1332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59572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3"/>
          </p:nvPr>
        </p:nvSpPr>
        <p:spPr/>
        <p:txBody>
          <a:bodyPr/>
          <a:lstStyle/>
          <a:p>
            <a:pPr>
              <a:defRPr/>
            </a:pPr>
            <a:r>
              <a:rPr lang="en-US" smtClean="0"/>
              <a:t>January-25-19</a:t>
            </a:r>
            <a:endParaRPr lang="en-CA" dirty="0"/>
          </a:p>
        </p:txBody>
      </p:sp>
      <p:sp>
        <p:nvSpPr>
          <p:cNvPr id="6" name="Title 5"/>
          <p:cNvSpPr>
            <a:spLocks noGrp="1"/>
          </p:cNvSpPr>
          <p:nvPr>
            <p:ph type="title"/>
          </p:nvPr>
        </p:nvSpPr>
        <p:spPr>
          <a:xfrm>
            <a:off x="539750" y="685800"/>
            <a:ext cx="8064500" cy="990600"/>
          </a:xfrm>
        </p:spPr>
        <p:txBody>
          <a:bodyPr/>
          <a:lstStyle/>
          <a:p>
            <a:r>
              <a:rPr lang="en-US" sz="4800" b="1" dirty="0" smtClean="0"/>
              <a:t>Guiding Principles</a:t>
            </a:r>
            <a:r>
              <a:rPr lang="en-US" b="1" dirty="0" smtClean="0"/>
              <a:t> </a:t>
            </a:r>
            <a:endParaRPr lang="en-CA" b="1" dirty="0"/>
          </a:p>
        </p:txBody>
      </p:sp>
      <p:graphicFrame>
        <p:nvGraphicFramePr>
          <p:cNvPr id="10" name="Diagram 9"/>
          <p:cNvGraphicFramePr/>
          <p:nvPr>
            <p:extLst>
              <p:ext uri="{D42A27DB-BD31-4B8C-83A1-F6EECF244321}">
                <p14:modId xmlns:p14="http://schemas.microsoft.com/office/powerpoint/2010/main" val="940346602"/>
              </p:ext>
            </p:extLst>
          </p:nvPr>
        </p:nvGraphicFramePr>
        <p:xfrm>
          <a:off x="539750" y="1600200"/>
          <a:ext cx="8064500" cy="5069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794351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p:txBody>
          <a:bodyPr/>
          <a:lstStyle/>
          <a:p>
            <a:r>
              <a:rPr lang="en-US" dirty="0" smtClean="0"/>
              <a:t>Excerpt | Walk With Me Pathways to Health</a:t>
            </a:r>
            <a:endParaRPr lang="en-CA" dirty="0"/>
          </a:p>
        </p:txBody>
      </p:sp>
      <p:sp>
        <p:nvSpPr>
          <p:cNvPr id="6" name="Rectangle 5"/>
          <p:cNvSpPr/>
          <p:nvPr/>
        </p:nvSpPr>
        <p:spPr>
          <a:xfrm>
            <a:off x="2667000" y="6604077"/>
            <a:ext cx="4572000" cy="215444"/>
          </a:xfrm>
          <a:prstGeom prst="rect">
            <a:avLst/>
          </a:prstGeom>
        </p:spPr>
        <p:txBody>
          <a:bodyPr>
            <a:spAutoFit/>
          </a:bodyPr>
          <a:lstStyle/>
          <a:p>
            <a:r>
              <a:rPr lang="en-CA" sz="800" dirty="0">
                <a:solidFill>
                  <a:srgbClr val="5C6670"/>
                </a:solidFill>
                <a:latin typeface="Arial" panose="020B0604020202020204" pitchFamily="34" charset="0"/>
                <a:hlinkClick r:id="rId3"/>
              </a:rPr>
              <a:t>http://</a:t>
            </a:r>
            <a:r>
              <a:rPr lang="en-CA" sz="800" dirty="0" smtClean="0">
                <a:solidFill>
                  <a:srgbClr val="5C6670"/>
                </a:solidFill>
                <a:latin typeface="Arial" panose="020B0604020202020204" pitchFamily="34" charset="0"/>
                <a:hlinkClick r:id="rId3"/>
              </a:rPr>
              <a:t>caan.ca/wp-content/uploads/2012/05/WalkWithMe_en2.pdf</a:t>
            </a:r>
            <a:r>
              <a:rPr lang="en-CA" sz="800" dirty="0" smtClean="0">
                <a:solidFill>
                  <a:srgbClr val="5C6670"/>
                </a:solidFill>
                <a:latin typeface="Arial" panose="020B0604020202020204" pitchFamily="34" charset="0"/>
              </a:rPr>
              <a:t> </a:t>
            </a:r>
            <a:endParaRPr lang="en-CA" sz="800" dirty="0">
              <a:solidFill>
                <a:srgbClr val="5C6670"/>
              </a:solidFill>
              <a:latin typeface="Arial" panose="020B0604020202020204" pitchFamily="34" charset="0"/>
            </a:endParaRPr>
          </a:p>
        </p:txBody>
      </p:sp>
      <p:pic>
        <p:nvPicPr>
          <p:cNvPr id="11" name="Content Placeholder 9"/>
          <p:cNvPicPr>
            <a:picLocks noGrp="1" noChangeAspect="1"/>
          </p:cNvPicPr>
          <p:nvPr>
            <p:ph type="pic" sz="quarter" idx="14"/>
          </p:nvPr>
        </p:nvPicPr>
        <p:blipFill rotWithShape="1">
          <a:blip r:embed="rId4"/>
          <a:srcRect l="3474" t="-58" r="3556" b="-2821"/>
          <a:stretch/>
        </p:blipFill>
        <p:spPr>
          <a:xfrm>
            <a:off x="1981200" y="796018"/>
            <a:ext cx="5105400" cy="5915781"/>
          </a:xfrm>
          <a:prstGeom prst="rect">
            <a:avLst/>
          </a:prstGeom>
        </p:spPr>
      </p:pic>
      <p:sp>
        <p:nvSpPr>
          <p:cNvPr id="12" name="Date Placeholder 10"/>
          <p:cNvSpPr>
            <a:spLocks noGrp="1"/>
          </p:cNvSpPr>
          <p:nvPr>
            <p:ph type="dt" sz="half" idx="23"/>
          </p:nvPr>
        </p:nvSpPr>
        <p:spPr>
          <a:xfrm>
            <a:off x="457200" y="6304235"/>
            <a:ext cx="2133600" cy="365125"/>
          </a:xfrm>
        </p:spPr>
        <p:txBody>
          <a:bodyPr/>
          <a:lstStyle/>
          <a:p>
            <a:pPr>
              <a:defRPr/>
            </a:pPr>
            <a:r>
              <a:rPr lang="en-US" dirty="0" smtClean="0"/>
              <a:t>January-25-19</a:t>
            </a:r>
            <a:endParaRPr lang="en-CA" dirty="0"/>
          </a:p>
        </p:txBody>
      </p:sp>
      <p:sp>
        <p:nvSpPr>
          <p:cNvPr id="9" name="Slide Number Placeholder 8"/>
          <p:cNvSpPr>
            <a:spLocks noGrp="1"/>
          </p:cNvSpPr>
          <p:nvPr>
            <p:ph type="sldNum" sz="quarter" idx="27"/>
          </p:nvPr>
        </p:nvSpPr>
        <p:spPr/>
        <p:txBody>
          <a:bodyPr/>
          <a:lstStyle/>
          <a:p>
            <a:pPr>
              <a:defRPr/>
            </a:pPr>
            <a:fld id="{8A9277BE-5DF1-4CBC-8139-FE686D0985CD}" type="slidenum">
              <a:rPr lang="en-CA" smtClean="0"/>
              <a:pPr>
                <a:defRPr/>
              </a:pPr>
              <a:t>13</a:t>
            </a:fld>
            <a:endParaRPr lang="en-CA" dirty="0"/>
          </a:p>
        </p:txBody>
      </p:sp>
    </p:spTree>
    <p:extLst>
      <p:ext uri="{BB962C8B-B14F-4D97-AF65-F5344CB8AC3E}">
        <p14:creationId xmlns:p14="http://schemas.microsoft.com/office/powerpoint/2010/main" val="585856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22"/>
          </p:nvPr>
        </p:nvSpPr>
        <p:spPr>
          <a:xfrm>
            <a:off x="356992" y="220744"/>
            <a:ext cx="6912570" cy="226219"/>
          </a:xfrm>
        </p:spPr>
        <p:txBody>
          <a:bodyPr>
            <a:noAutofit/>
          </a:bodyPr>
          <a:lstStyle/>
          <a:p>
            <a:r>
              <a:rPr lang="en-US" dirty="0" smtClean="0"/>
              <a:t>Provincial Opioid Crisis Response </a:t>
            </a:r>
            <a:endParaRPr lang="en-US" dirty="0"/>
          </a:p>
        </p:txBody>
      </p:sp>
      <p:sp>
        <p:nvSpPr>
          <p:cNvPr id="20" name="TextBox 19"/>
          <p:cNvSpPr txBox="1"/>
          <p:nvPr/>
        </p:nvSpPr>
        <p:spPr>
          <a:xfrm>
            <a:off x="2078666" y="4474436"/>
            <a:ext cx="1701403" cy="276999"/>
          </a:xfrm>
          <a:prstGeom prst="rect">
            <a:avLst/>
          </a:prstGeom>
          <a:noFill/>
        </p:spPr>
        <p:txBody>
          <a:bodyPr wrap="square" rtlCol="0">
            <a:spAutoFit/>
          </a:bodyPr>
          <a:lstStyle/>
          <a:p>
            <a:pPr algn="ctr"/>
            <a:r>
              <a:rPr lang="en-US" sz="1200" dirty="0">
                <a:solidFill>
                  <a:schemeClr val="bg1"/>
                </a:solidFill>
              </a:rPr>
              <a:t>Enforcement</a:t>
            </a:r>
          </a:p>
        </p:txBody>
      </p:sp>
      <p:sp>
        <p:nvSpPr>
          <p:cNvPr id="21" name="TextBox 20"/>
          <p:cNvSpPr txBox="1"/>
          <p:nvPr/>
        </p:nvSpPr>
        <p:spPr>
          <a:xfrm>
            <a:off x="2063687" y="3061721"/>
            <a:ext cx="1701403" cy="646331"/>
          </a:xfrm>
          <a:prstGeom prst="rect">
            <a:avLst/>
          </a:prstGeom>
          <a:noFill/>
        </p:spPr>
        <p:txBody>
          <a:bodyPr wrap="square" rtlCol="0">
            <a:spAutoFit/>
          </a:bodyPr>
          <a:lstStyle/>
          <a:p>
            <a:pPr algn="ctr"/>
            <a:r>
              <a:rPr lang="en-US" sz="1200" dirty="0">
                <a:solidFill>
                  <a:schemeClr val="bg1"/>
                </a:solidFill>
                <a:latin typeface="Arial" panose="020B0604020202020204" pitchFamily="34" charset="0"/>
              </a:rPr>
              <a:t>Supervised Consumption </a:t>
            </a:r>
          </a:p>
          <a:p>
            <a:pPr algn="ctr"/>
            <a:r>
              <a:rPr lang="en-US" sz="1200" dirty="0">
                <a:solidFill>
                  <a:schemeClr val="bg1"/>
                </a:solidFill>
                <a:latin typeface="Arial" panose="020B0604020202020204" pitchFamily="34" charset="0"/>
              </a:rPr>
              <a:t>Services</a:t>
            </a:r>
          </a:p>
        </p:txBody>
      </p:sp>
      <p:graphicFrame>
        <p:nvGraphicFramePr>
          <p:cNvPr id="3" name="Diagram 2"/>
          <p:cNvGraphicFramePr/>
          <p:nvPr>
            <p:extLst>
              <p:ext uri="{D42A27DB-BD31-4B8C-83A1-F6EECF244321}">
                <p14:modId xmlns:p14="http://schemas.microsoft.com/office/powerpoint/2010/main" val="3418211867"/>
              </p:ext>
            </p:extLst>
          </p:nvPr>
        </p:nvGraphicFramePr>
        <p:xfrm>
          <a:off x="356992" y="990600"/>
          <a:ext cx="8492647" cy="47932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Date Placeholder 1"/>
          <p:cNvSpPr>
            <a:spLocks noGrp="1"/>
          </p:cNvSpPr>
          <p:nvPr>
            <p:ph type="dt" sz="half" idx="23"/>
          </p:nvPr>
        </p:nvSpPr>
        <p:spPr/>
        <p:txBody>
          <a:bodyPr/>
          <a:lstStyle/>
          <a:p>
            <a:pPr>
              <a:defRPr/>
            </a:pPr>
            <a:r>
              <a:rPr lang="en-US" smtClean="0"/>
              <a:t>January-25-19</a:t>
            </a: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14</a:t>
            </a:fld>
            <a:endParaRPr lang="en-CA" dirty="0"/>
          </a:p>
        </p:txBody>
      </p:sp>
    </p:spTree>
    <p:extLst>
      <p:ext uri="{BB962C8B-B14F-4D97-AF65-F5344CB8AC3E}">
        <p14:creationId xmlns:p14="http://schemas.microsoft.com/office/powerpoint/2010/main" val="12599979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6681" b="3120"/>
          <a:stretch/>
        </p:blipFill>
        <p:spPr>
          <a:xfrm>
            <a:off x="2667000" y="3733800"/>
            <a:ext cx="3581400" cy="2422765"/>
          </a:xfrm>
          <a:prstGeom prst="roundRect">
            <a:avLst/>
          </a:prstGeom>
        </p:spPr>
      </p:pic>
      <p:sp>
        <p:nvSpPr>
          <p:cNvPr id="3" name="Date Placeholder 2"/>
          <p:cNvSpPr>
            <a:spLocks noGrp="1"/>
          </p:cNvSpPr>
          <p:nvPr>
            <p:ph type="dt" sz="half" idx="23"/>
          </p:nvPr>
        </p:nvSpPr>
        <p:spPr/>
        <p:txBody>
          <a:bodyPr/>
          <a:lstStyle/>
          <a:p>
            <a:pPr>
              <a:defRPr/>
            </a:pPr>
            <a:r>
              <a:rPr lang="en-US" smtClean="0"/>
              <a:t>January-25-19</a:t>
            </a:r>
            <a:endParaRPr lang="en-CA" dirty="0"/>
          </a:p>
        </p:txBody>
      </p:sp>
      <p:sp>
        <p:nvSpPr>
          <p:cNvPr id="7" name="Slide Number Placeholder 6"/>
          <p:cNvSpPr>
            <a:spLocks noGrp="1"/>
          </p:cNvSpPr>
          <p:nvPr>
            <p:ph type="sldNum" sz="quarter" idx="25"/>
          </p:nvPr>
        </p:nvSpPr>
        <p:spPr/>
        <p:txBody>
          <a:bodyPr/>
          <a:lstStyle/>
          <a:p>
            <a:pPr>
              <a:defRPr/>
            </a:pPr>
            <a:fld id="{8A9277BE-5DF1-4CBC-8139-FE686D0985CD}" type="slidenum">
              <a:rPr lang="en-CA" smtClean="0"/>
              <a:pPr>
                <a:defRPr/>
              </a:pPr>
              <a:t>15</a:t>
            </a:fld>
            <a:endParaRPr lang="en-CA" dirty="0"/>
          </a:p>
        </p:txBody>
      </p:sp>
      <p:sp>
        <p:nvSpPr>
          <p:cNvPr id="5" name="Content Placeholder 4"/>
          <p:cNvSpPr>
            <a:spLocks noGrp="1"/>
          </p:cNvSpPr>
          <p:nvPr>
            <p:ph sz="quarter" idx="26"/>
          </p:nvPr>
        </p:nvSpPr>
        <p:spPr>
          <a:xfrm>
            <a:off x="578489" y="1844523"/>
            <a:ext cx="6279511" cy="3167780"/>
          </a:xfrm>
        </p:spPr>
        <p:txBody>
          <a:bodyPr wrap="square">
            <a:noAutofit/>
          </a:bodyPr>
          <a:lstStyle/>
          <a:p>
            <a:r>
              <a:rPr lang="en-US" sz="2400" dirty="0"/>
              <a:t>Outreach and </a:t>
            </a:r>
            <a:r>
              <a:rPr lang="en-US" sz="2400" dirty="0" smtClean="0"/>
              <a:t>education</a:t>
            </a:r>
          </a:p>
          <a:p>
            <a:r>
              <a:rPr lang="en-US" sz="2400" dirty="0"/>
              <a:t>Peer support </a:t>
            </a:r>
            <a:r>
              <a:rPr lang="en-US" sz="2400" dirty="0" smtClean="0"/>
              <a:t>programs </a:t>
            </a:r>
            <a:endParaRPr lang="en-US" sz="1000" dirty="0"/>
          </a:p>
          <a:p>
            <a:pPr lvl="0"/>
            <a:r>
              <a:rPr lang="en-US" sz="2400" dirty="0" smtClean="0"/>
              <a:t>Supply </a:t>
            </a:r>
            <a:r>
              <a:rPr lang="en-US" sz="2400" dirty="0"/>
              <a:t>distribution </a:t>
            </a:r>
            <a:r>
              <a:rPr lang="en-US" sz="2400" dirty="0" smtClean="0"/>
              <a:t>and recovery programs</a:t>
            </a:r>
            <a:endParaRPr lang="en-CA" sz="1000" dirty="0"/>
          </a:p>
          <a:p>
            <a:pPr lvl="0"/>
            <a:r>
              <a:rPr lang="en-US" sz="2400" dirty="0" smtClean="0"/>
              <a:t>Community </a:t>
            </a:r>
            <a:r>
              <a:rPr lang="en-US" sz="2400" dirty="0"/>
              <a:t>Based </a:t>
            </a:r>
            <a:r>
              <a:rPr lang="en-US" sz="2400" dirty="0" smtClean="0"/>
              <a:t>Naloxone Programs</a:t>
            </a:r>
            <a:endParaRPr lang="en-US" sz="2000" dirty="0" smtClean="0"/>
          </a:p>
          <a:p>
            <a:endParaRPr lang="en-US" sz="2000" dirty="0" smtClean="0"/>
          </a:p>
          <a:p>
            <a:pPr marL="0" indent="0">
              <a:buNone/>
            </a:pPr>
            <a:endParaRPr lang="en-CA" dirty="0"/>
          </a:p>
        </p:txBody>
      </p:sp>
      <p:sp>
        <p:nvSpPr>
          <p:cNvPr id="6" name="Title 5"/>
          <p:cNvSpPr>
            <a:spLocks noGrp="1"/>
          </p:cNvSpPr>
          <p:nvPr>
            <p:ph type="title"/>
          </p:nvPr>
        </p:nvSpPr>
        <p:spPr>
          <a:xfrm>
            <a:off x="539750" y="609600"/>
            <a:ext cx="8064500" cy="1234923"/>
          </a:xfrm>
        </p:spPr>
        <p:txBody>
          <a:bodyPr/>
          <a:lstStyle/>
          <a:p>
            <a:r>
              <a:rPr lang="en-US" sz="4400" b="1" dirty="0"/>
              <a:t>Harm </a:t>
            </a:r>
            <a:r>
              <a:rPr lang="en-US" sz="4400" b="1" dirty="0" smtClean="0"/>
              <a:t>Reduction Programs</a:t>
            </a:r>
            <a:endParaRPr lang="en-CA" sz="4400" b="1" dirty="0"/>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8928" t="-1786" r="2381" b="1785"/>
          <a:stretch/>
        </p:blipFill>
        <p:spPr>
          <a:xfrm>
            <a:off x="6858000" y="1613859"/>
            <a:ext cx="2025596" cy="3045192"/>
          </a:xfrm>
          <a:prstGeom prst="roundRect">
            <a:avLst/>
          </a:prstGeom>
        </p:spPr>
      </p:pic>
    </p:spTree>
    <p:extLst>
      <p:ext uri="{BB962C8B-B14F-4D97-AF65-F5344CB8AC3E}">
        <p14:creationId xmlns:p14="http://schemas.microsoft.com/office/powerpoint/2010/main" val="9238371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3"/>
          </p:nvPr>
        </p:nvSpPr>
        <p:spPr/>
        <p:txBody>
          <a:bodyPr/>
          <a:lstStyle/>
          <a:p>
            <a:pPr>
              <a:defRPr/>
            </a:pPr>
            <a:r>
              <a:rPr lang="en-US" smtClean="0"/>
              <a:t>January-25-19</a:t>
            </a:r>
            <a:endParaRPr lang="en-CA" dirty="0"/>
          </a:p>
        </p:txBody>
      </p:sp>
      <p:sp>
        <p:nvSpPr>
          <p:cNvPr id="7" name="Slide Number Placeholder 6"/>
          <p:cNvSpPr>
            <a:spLocks noGrp="1"/>
          </p:cNvSpPr>
          <p:nvPr>
            <p:ph type="sldNum" sz="quarter" idx="25"/>
          </p:nvPr>
        </p:nvSpPr>
        <p:spPr/>
        <p:txBody>
          <a:bodyPr/>
          <a:lstStyle/>
          <a:p>
            <a:pPr>
              <a:defRPr/>
            </a:pPr>
            <a:fld id="{8A9277BE-5DF1-4CBC-8139-FE686D0985CD}" type="slidenum">
              <a:rPr lang="en-CA" smtClean="0"/>
              <a:pPr>
                <a:defRPr/>
              </a:pPr>
              <a:t>16</a:t>
            </a:fld>
            <a:endParaRPr lang="en-CA" dirty="0"/>
          </a:p>
        </p:txBody>
      </p:sp>
      <p:sp>
        <p:nvSpPr>
          <p:cNvPr id="5" name="Content Placeholder 4"/>
          <p:cNvSpPr>
            <a:spLocks noGrp="1"/>
          </p:cNvSpPr>
          <p:nvPr>
            <p:ph sz="quarter" idx="26"/>
          </p:nvPr>
        </p:nvSpPr>
        <p:spPr>
          <a:xfrm>
            <a:off x="539750" y="4120738"/>
            <a:ext cx="8024916" cy="2385525"/>
          </a:xfrm>
        </p:spPr>
        <p:txBody>
          <a:bodyPr wrap="square">
            <a:noAutofit/>
          </a:bodyPr>
          <a:lstStyle/>
          <a:p>
            <a:pPr lvl="0"/>
            <a:r>
              <a:rPr lang="en-US" sz="2400" dirty="0"/>
              <a:t>Supervised Consumption Services </a:t>
            </a:r>
            <a:r>
              <a:rPr lang="en-US" sz="2400" dirty="0" smtClean="0"/>
              <a:t>(SCS) and </a:t>
            </a:r>
            <a:r>
              <a:rPr lang="en-US" sz="2400" dirty="0"/>
              <a:t>Overdose Prevention </a:t>
            </a:r>
            <a:r>
              <a:rPr lang="en-US" sz="2400" dirty="0" smtClean="0"/>
              <a:t>Sites (OPS)</a:t>
            </a:r>
            <a:endParaRPr lang="en-US" sz="1000" dirty="0"/>
          </a:p>
          <a:p>
            <a:r>
              <a:rPr lang="en-US" sz="2400" dirty="0"/>
              <a:t>Street drug testing and warning systems</a:t>
            </a:r>
            <a:endParaRPr lang="en-CA" sz="2000" dirty="0"/>
          </a:p>
          <a:p>
            <a:r>
              <a:rPr lang="en-US" sz="2400" dirty="0" smtClean="0"/>
              <a:t>Managed </a:t>
            </a:r>
            <a:r>
              <a:rPr lang="en-US" sz="2400" dirty="0"/>
              <a:t>alcohol </a:t>
            </a:r>
            <a:r>
              <a:rPr lang="en-US" sz="2400" dirty="0" smtClean="0"/>
              <a:t>programs (MAP)</a:t>
            </a:r>
            <a:endParaRPr lang="en-US" sz="2400" dirty="0"/>
          </a:p>
          <a:p>
            <a:r>
              <a:rPr lang="en-US" sz="2400" dirty="0"/>
              <a:t>Opioid agonist </a:t>
            </a:r>
            <a:r>
              <a:rPr lang="en-US" sz="2400" dirty="0" smtClean="0"/>
              <a:t>therapy (OAT)</a:t>
            </a:r>
            <a:endParaRPr lang="en-US" sz="2400" dirty="0"/>
          </a:p>
          <a:p>
            <a:endParaRPr lang="en-CA" sz="2400" dirty="0"/>
          </a:p>
          <a:p>
            <a:endParaRPr lang="en-US" sz="2000" dirty="0" smtClean="0"/>
          </a:p>
        </p:txBody>
      </p:sp>
      <p:sp>
        <p:nvSpPr>
          <p:cNvPr id="6" name="Title 5"/>
          <p:cNvSpPr>
            <a:spLocks noGrp="1"/>
          </p:cNvSpPr>
          <p:nvPr>
            <p:ph type="title"/>
          </p:nvPr>
        </p:nvSpPr>
        <p:spPr>
          <a:xfrm>
            <a:off x="539750" y="609600"/>
            <a:ext cx="8064500" cy="1020183"/>
          </a:xfrm>
        </p:spPr>
        <p:txBody>
          <a:bodyPr/>
          <a:lstStyle/>
          <a:p>
            <a:r>
              <a:rPr lang="en-US" sz="4400" b="1" dirty="0"/>
              <a:t>Harm </a:t>
            </a:r>
            <a:r>
              <a:rPr lang="en-US" sz="4400" b="1" dirty="0" smtClean="0"/>
              <a:t>Reduction Programs</a:t>
            </a:r>
            <a:endParaRPr lang="en-CA" sz="4400" b="1"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452" t="4385" r="4162" b="5740"/>
          <a:stretch/>
        </p:blipFill>
        <p:spPr>
          <a:xfrm>
            <a:off x="2438401" y="1589983"/>
            <a:ext cx="3886200" cy="2451295"/>
          </a:xfrm>
          <a:prstGeom prst="roundRect">
            <a:avLst/>
          </a:prstGeom>
        </p:spPr>
      </p:pic>
    </p:spTree>
    <p:extLst>
      <p:ext uri="{BB962C8B-B14F-4D97-AF65-F5344CB8AC3E}">
        <p14:creationId xmlns:p14="http://schemas.microsoft.com/office/powerpoint/2010/main" val="31513140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3"/>
          </p:nvPr>
        </p:nvSpPr>
        <p:spPr/>
        <p:txBody>
          <a:bodyPr/>
          <a:lstStyle/>
          <a:p>
            <a:pPr>
              <a:defRPr/>
            </a:pPr>
            <a:r>
              <a:rPr lang="en-US" smtClean="0"/>
              <a:t>January-25-19</a:t>
            </a:r>
            <a:endParaRPr lang="en-CA" dirty="0"/>
          </a:p>
        </p:txBody>
      </p:sp>
      <p:sp>
        <p:nvSpPr>
          <p:cNvPr id="19" name="Content Placeholder 18"/>
          <p:cNvSpPr>
            <a:spLocks noGrp="1"/>
          </p:cNvSpPr>
          <p:nvPr>
            <p:ph sz="quarter" idx="26"/>
          </p:nvPr>
        </p:nvSpPr>
        <p:spPr>
          <a:xfrm>
            <a:off x="539750" y="1752600"/>
            <a:ext cx="4184650" cy="4196680"/>
          </a:xfrm>
        </p:spPr>
        <p:txBody>
          <a:bodyPr/>
          <a:lstStyle/>
          <a:p>
            <a:pPr marL="0" indent="0">
              <a:buNone/>
            </a:pPr>
            <a:r>
              <a:rPr lang="en-CA" sz="2400" b="1" dirty="0"/>
              <a:t>FOR SERVICE PROVIDERS</a:t>
            </a:r>
          </a:p>
          <a:p>
            <a:r>
              <a:rPr lang="en-CA" sz="2400" dirty="0">
                <a:solidFill>
                  <a:srgbClr val="005E85"/>
                </a:solidFill>
              </a:rPr>
              <a:t>Client experiences in the past</a:t>
            </a:r>
          </a:p>
          <a:p>
            <a:r>
              <a:rPr lang="en-CA" sz="2400" dirty="0">
                <a:solidFill>
                  <a:srgbClr val="005E85"/>
                </a:solidFill>
              </a:rPr>
              <a:t>Staff attitude and communication</a:t>
            </a:r>
          </a:p>
          <a:p>
            <a:r>
              <a:rPr lang="en-CA" sz="2400" dirty="0">
                <a:solidFill>
                  <a:srgbClr val="005E85"/>
                </a:solidFill>
              </a:rPr>
              <a:t>Culture change</a:t>
            </a:r>
          </a:p>
          <a:p>
            <a:r>
              <a:rPr lang="en-CA" sz="2400" dirty="0">
                <a:solidFill>
                  <a:srgbClr val="005E85"/>
                </a:solidFill>
              </a:rPr>
              <a:t>Behaviours</a:t>
            </a:r>
          </a:p>
          <a:p>
            <a:r>
              <a:rPr lang="en-CA" sz="2400" dirty="0">
                <a:solidFill>
                  <a:srgbClr val="005E85"/>
                </a:solidFill>
              </a:rPr>
              <a:t>Moral distress</a:t>
            </a:r>
          </a:p>
          <a:p>
            <a:r>
              <a:rPr lang="en-CA" sz="2400" dirty="0">
                <a:solidFill>
                  <a:srgbClr val="005E85"/>
                </a:solidFill>
              </a:rPr>
              <a:t>Policies and systems</a:t>
            </a:r>
          </a:p>
          <a:p>
            <a:endParaRPr lang="en-CA" dirty="0"/>
          </a:p>
        </p:txBody>
      </p:sp>
      <p:sp>
        <p:nvSpPr>
          <p:cNvPr id="17" name="Title 16"/>
          <p:cNvSpPr>
            <a:spLocks noGrp="1"/>
          </p:cNvSpPr>
          <p:nvPr>
            <p:ph type="title"/>
          </p:nvPr>
        </p:nvSpPr>
        <p:spPr>
          <a:xfrm>
            <a:off x="547762" y="609599"/>
            <a:ext cx="8064500" cy="965151"/>
          </a:xfrm>
        </p:spPr>
        <p:txBody>
          <a:bodyPr/>
          <a:lstStyle/>
          <a:p>
            <a:r>
              <a:rPr lang="en-US" sz="4400" b="1" dirty="0" smtClean="0"/>
              <a:t>Harm Reduction Challenges</a:t>
            </a:r>
            <a:endParaRPr lang="en-CA" sz="4400" b="1" dirty="0"/>
          </a:p>
        </p:txBody>
      </p:sp>
      <p:sp>
        <p:nvSpPr>
          <p:cNvPr id="20" name="Content Placeholder 19"/>
          <p:cNvSpPr>
            <a:spLocks noGrp="1"/>
          </p:cNvSpPr>
          <p:nvPr>
            <p:ph sz="quarter" idx="27"/>
          </p:nvPr>
        </p:nvSpPr>
        <p:spPr>
          <a:xfrm>
            <a:off x="4876800" y="1752600"/>
            <a:ext cx="3735462" cy="4195936"/>
          </a:xfrm>
        </p:spPr>
        <p:txBody>
          <a:bodyPr/>
          <a:lstStyle/>
          <a:p>
            <a:r>
              <a:rPr lang="en-CA" sz="2400" b="1" dirty="0"/>
              <a:t>FOR CLIENTS</a:t>
            </a:r>
          </a:p>
          <a:p>
            <a:pPr marL="571500" indent="-571500">
              <a:buFont typeface="Arial" panose="020B0604020202020204" pitchFamily="34" charset="0"/>
              <a:buChar char="•"/>
            </a:pPr>
            <a:r>
              <a:rPr lang="en-CA" sz="2400" dirty="0" smtClean="0">
                <a:solidFill>
                  <a:srgbClr val="005E85"/>
                </a:solidFill>
              </a:rPr>
              <a:t>Past experiences</a:t>
            </a:r>
            <a:endParaRPr lang="en-CA" sz="2400" dirty="0">
              <a:solidFill>
                <a:srgbClr val="005E85"/>
              </a:solidFill>
            </a:endParaRPr>
          </a:p>
          <a:p>
            <a:pPr marL="571500" indent="-571500">
              <a:buFont typeface="Arial" panose="020B0604020202020204" pitchFamily="34" charset="0"/>
              <a:buChar char="•"/>
            </a:pPr>
            <a:r>
              <a:rPr lang="en-CA" sz="2400" dirty="0">
                <a:solidFill>
                  <a:srgbClr val="005E85"/>
                </a:solidFill>
              </a:rPr>
              <a:t>Others not understanding</a:t>
            </a:r>
          </a:p>
          <a:p>
            <a:pPr marL="571500" indent="-571500">
              <a:buFont typeface="Arial" panose="020B0604020202020204" pitchFamily="34" charset="0"/>
              <a:buChar char="•"/>
            </a:pPr>
            <a:r>
              <a:rPr lang="en-CA" sz="2400" dirty="0" smtClean="0">
                <a:solidFill>
                  <a:srgbClr val="005E85"/>
                </a:solidFill>
              </a:rPr>
              <a:t>Stigma</a:t>
            </a:r>
            <a:endParaRPr lang="en-CA" sz="2400" dirty="0">
              <a:solidFill>
                <a:srgbClr val="005E85"/>
              </a:solidFill>
            </a:endParaRPr>
          </a:p>
          <a:p>
            <a:pPr marL="571500" indent="-571500">
              <a:buFont typeface="Arial" panose="020B0604020202020204" pitchFamily="34" charset="0"/>
              <a:buChar char="•"/>
            </a:pPr>
            <a:r>
              <a:rPr lang="en-CA" sz="2400" dirty="0">
                <a:solidFill>
                  <a:srgbClr val="005E85"/>
                </a:solidFill>
              </a:rPr>
              <a:t>Access</a:t>
            </a:r>
          </a:p>
          <a:p>
            <a:pPr marL="571500" indent="-571500">
              <a:buFont typeface="Arial" panose="020B0604020202020204" pitchFamily="34" charset="0"/>
              <a:buChar char="•"/>
            </a:pPr>
            <a:r>
              <a:rPr lang="en-CA" sz="2400" dirty="0">
                <a:solidFill>
                  <a:srgbClr val="005E85"/>
                </a:solidFill>
              </a:rPr>
              <a:t>Trust</a:t>
            </a:r>
          </a:p>
          <a:p>
            <a:pPr marL="571500" indent="-571500">
              <a:buFont typeface="Arial" panose="020B0604020202020204" pitchFamily="34" charset="0"/>
              <a:buChar char="•"/>
            </a:pPr>
            <a:r>
              <a:rPr lang="en-CA" sz="2400" dirty="0" smtClean="0">
                <a:solidFill>
                  <a:srgbClr val="005E85"/>
                </a:solidFill>
              </a:rPr>
              <a:t>Policy </a:t>
            </a:r>
            <a:r>
              <a:rPr lang="en-CA" sz="2400" dirty="0">
                <a:solidFill>
                  <a:srgbClr val="005E85"/>
                </a:solidFill>
              </a:rPr>
              <a:t>and systems</a:t>
            </a:r>
            <a:endParaRPr lang="en-US" sz="2400" dirty="0">
              <a:solidFill>
                <a:srgbClr val="005E85"/>
              </a:solidFill>
            </a:endParaRPr>
          </a:p>
          <a:p>
            <a:endParaRPr lang="en-CA" sz="4000"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17</a:t>
            </a:fld>
            <a:endParaRPr lang="en-CA" dirty="0"/>
          </a:p>
        </p:txBody>
      </p:sp>
    </p:spTree>
    <p:extLst>
      <p:ext uri="{BB962C8B-B14F-4D97-AF65-F5344CB8AC3E}">
        <p14:creationId xmlns:p14="http://schemas.microsoft.com/office/powerpoint/2010/main" val="799538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22"/>
          </p:nvPr>
        </p:nvSpPr>
        <p:spPr>
          <a:xfrm>
            <a:off x="424542" y="742950"/>
            <a:ext cx="8458199" cy="781050"/>
          </a:xfrm>
        </p:spPr>
        <p:txBody>
          <a:bodyPr/>
          <a:lstStyle/>
          <a:p>
            <a:r>
              <a:rPr lang="en-US" sz="3200" dirty="0" smtClean="0">
                <a:solidFill>
                  <a:srgbClr val="005E85"/>
                </a:solidFill>
                <a:latin typeface="+mn-lt"/>
              </a:rPr>
              <a:t>Benefits of Harm Reduction</a:t>
            </a:r>
            <a:endParaRPr lang="en-US" sz="3200" dirty="0">
              <a:solidFill>
                <a:srgbClr val="005E85"/>
              </a:solidFill>
              <a:latin typeface="+mn-lt"/>
            </a:endParaRPr>
          </a:p>
        </p:txBody>
      </p:sp>
      <p:sp>
        <p:nvSpPr>
          <p:cNvPr id="3" name="Date Placeholder 2"/>
          <p:cNvSpPr>
            <a:spLocks noGrp="1"/>
          </p:cNvSpPr>
          <p:nvPr>
            <p:ph type="dt" sz="half" idx="23"/>
          </p:nvPr>
        </p:nvSpPr>
        <p:spPr/>
        <p:txBody>
          <a:bodyPr/>
          <a:lstStyle/>
          <a:p>
            <a:pPr>
              <a:defRPr/>
            </a:pPr>
            <a:r>
              <a:rPr lang="en-US" smtClean="0"/>
              <a:t>January-25-19</a:t>
            </a:r>
            <a:endParaRPr lang="en-CA" dirty="0"/>
          </a:p>
        </p:txBody>
      </p:sp>
      <p:graphicFrame>
        <p:nvGraphicFramePr>
          <p:cNvPr id="13" name="Diagram 12"/>
          <p:cNvGraphicFramePr/>
          <p:nvPr>
            <p:extLst/>
          </p:nvPr>
        </p:nvGraphicFramePr>
        <p:xfrm>
          <a:off x="2286000" y="1905000"/>
          <a:ext cx="5029200" cy="3524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5" name="Diagram 14"/>
          <p:cNvGraphicFramePr/>
          <p:nvPr>
            <p:extLst>
              <p:ext uri="{D42A27DB-BD31-4B8C-83A1-F6EECF244321}">
                <p14:modId xmlns:p14="http://schemas.microsoft.com/office/powerpoint/2010/main" val="2092175369"/>
              </p:ext>
            </p:extLst>
          </p:nvPr>
        </p:nvGraphicFramePr>
        <p:xfrm>
          <a:off x="1457324" y="1714500"/>
          <a:ext cx="7458075" cy="46863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6" name="Rectangle 15"/>
          <p:cNvSpPr/>
          <p:nvPr/>
        </p:nvSpPr>
        <p:spPr>
          <a:xfrm>
            <a:off x="914400" y="2122461"/>
            <a:ext cx="1545788" cy="138273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285750" indent="-285750">
              <a:buFont typeface="Arial" panose="020B0604020202020204" pitchFamily="34" charset="0"/>
              <a:buChar char="•"/>
            </a:pPr>
            <a:r>
              <a:rPr lang="en-US" dirty="0"/>
              <a:t>Health </a:t>
            </a:r>
            <a:endParaRPr lang="en-US" dirty="0" smtClean="0"/>
          </a:p>
          <a:p>
            <a:pPr marL="285750" indent="-285750">
              <a:buFont typeface="Arial" panose="020B0604020202020204" pitchFamily="34" charset="0"/>
              <a:buChar char="•"/>
            </a:pPr>
            <a:r>
              <a:rPr lang="en-US" dirty="0" smtClean="0"/>
              <a:t>Social</a:t>
            </a:r>
          </a:p>
          <a:p>
            <a:pPr marL="285750" indent="-285750">
              <a:buFont typeface="Arial" panose="020B0604020202020204" pitchFamily="34" charset="0"/>
              <a:buChar char="•"/>
            </a:pPr>
            <a:r>
              <a:rPr lang="en-US" dirty="0" smtClean="0"/>
              <a:t>Economic</a:t>
            </a:r>
            <a:endParaRPr lang="en-US" dirty="0"/>
          </a:p>
        </p:txBody>
      </p:sp>
      <p:cxnSp>
        <p:nvCxnSpPr>
          <p:cNvPr id="20" name="Straight Arrow Connector 19"/>
          <p:cNvCxnSpPr/>
          <p:nvPr/>
        </p:nvCxnSpPr>
        <p:spPr>
          <a:xfrm>
            <a:off x="2460188" y="3048000"/>
            <a:ext cx="2726173" cy="1289830"/>
          </a:xfrm>
          <a:prstGeom prst="straightConnector1">
            <a:avLst/>
          </a:prstGeom>
          <a:ln w="19050">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27"/>
          </p:nvPr>
        </p:nvSpPr>
        <p:spPr/>
        <p:txBody>
          <a:bodyPr/>
          <a:lstStyle/>
          <a:p>
            <a:pPr>
              <a:defRPr/>
            </a:pPr>
            <a:fld id="{8A9277BE-5DF1-4CBC-8139-FE686D0985CD}" type="slidenum">
              <a:rPr lang="en-CA" smtClean="0"/>
              <a:pPr>
                <a:defRPr/>
              </a:pPr>
              <a:t>18</a:t>
            </a:fld>
            <a:endParaRPr lang="en-CA" dirty="0"/>
          </a:p>
        </p:txBody>
      </p:sp>
    </p:spTree>
    <p:extLst>
      <p:ext uri="{BB962C8B-B14F-4D97-AF65-F5344CB8AC3E}">
        <p14:creationId xmlns:p14="http://schemas.microsoft.com/office/powerpoint/2010/main" val="27323813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921104699"/>
              </p:ext>
            </p:extLst>
          </p:nvPr>
        </p:nvGraphicFramePr>
        <p:xfrm>
          <a:off x="444062" y="1447800"/>
          <a:ext cx="8242738"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ate Placeholder 2"/>
          <p:cNvSpPr>
            <a:spLocks noGrp="1"/>
          </p:cNvSpPr>
          <p:nvPr>
            <p:ph type="dt" sz="half" idx="23"/>
          </p:nvPr>
        </p:nvSpPr>
        <p:spPr/>
        <p:txBody>
          <a:bodyPr/>
          <a:lstStyle/>
          <a:p>
            <a:pPr>
              <a:defRPr/>
            </a:pPr>
            <a:r>
              <a:rPr lang="en-US" smtClean="0"/>
              <a:t>January-25-19</a:t>
            </a:r>
            <a:endParaRPr lang="en-CA" dirty="0"/>
          </a:p>
        </p:txBody>
      </p:sp>
      <p:sp>
        <p:nvSpPr>
          <p:cNvPr id="5" name="Title 4"/>
          <p:cNvSpPr>
            <a:spLocks noGrp="1"/>
          </p:cNvSpPr>
          <p:nvPr>
            <p:ph type="title"/>
          </p:nvPr>
        </p:nvSpPr>
        <p:spPr>
          <a:xfrm>
            <a:off x="444062" y="533400"/>
            <a:ext cx="8064500" cy="1066800"/>
          </a:xfrm>
        </p:spPr>
        <p:txBody>
          <a:bodyPr/>
          <a:lstStyle/>
          <a:p>
            <a:pPr algn="ctr"/>
            <a:r>
              <a:rPr lang="en-US" sz="4000" b="1" dirty="0" smtClean="0">
                <a:solidFill>
                  <a:srgbClr val="005E85"/>
                </a:solidFill>
              </a:rPr>
              <a:t>Harm Reduction Practice</a:t>
            </a:r>
            <a:endParaRPr lang="en-CA" sz="4000" b="1" dirty="0">
              <a:solidFill>
                <a:srgbClr val="005E85"/>
              </a:solidFill>
            </a:endParaRPr>
          </a:p>
        </p:txBody>
      </p:sp>
      <p:sp>
        <p:nvSpPr>
          <p:cNvPr id="6" name="Slide Number Placeholder 5"/>
          <p:cNvSpPr>
            <a:spLocks noGrp="1"/>
          </p:cNvSpPr>
          <p:nvPr>
            <p:ph type="sldNum" sz="quarter" idx="25"/>
          </p:nvPr>
        </p:nvSpPr>
        <p:spPr/>
        <p:txBody>
          <a:bodyPr/>
          <a:lstStyle/>
          <a:p>
            <a:pPr>
              <a:defRPr/>
            </a:pPr>
            <a:fld id="{8A9277BE-5DF1-4CBC-8139-FE686D0985CD}" type="slidenum">
              <a:rPr lang="en-CA" smtClean="0"/>
              <a:pPr>
                <a:defRPr/>
              </a:pPr>
              <a:t>19</a:t>
            </a:fld>
            <a:endParaRPr lang="en-CA" dirty="0"/>
          </a:p>
        </p:txBody>
      </p:sp>
    </p:spTree>
    <p:extLst>
      <p:ext uri="{BB962C8B-B14F-4D97-AF65-F5344CB8AC3E}">
        <p14:creationId xmlns:p14="http://schemas.microsoft.com/office/powerpoint/2010/main" val="29403276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3"/>
          </p:nvPr>
        </p:nvSpPr>
        <p:spPr/>
        <p:txBody>
          <a:bodyPr/>
          <a:lstStyle/>
          <a:p>
            <a:pPr>
              <a:defRPr/>
            </a:pPr>
            <a:r>
              <a:rPr lang="en-US" smtClean="0"/>
              <a:t>January-25-19</a:t>
            </a:r>
            <a:endParaRPr lang="en-CA" dirty="0"/>
          </a:p>
        </p:txBody>
      </p:sp>
      <p:sp>
        <p:nvSpPr>
          <p:cNvPr id="4" name="Content Placeholder 3"/>
          <p:cNvSpPr>
            <a:spLocks noGrp="1"/>
          </p:cNvSpPr>
          <p:nvPr>
            <p:ph sz="quarter" idx="26"/>
          </p:nvPr>
        </p:nvSpPr>
        <p:spPr>
          <a:xfrm>
            <a:off x="539750" y="1828800"/>
            <a:ext cx="8064500" cy="4120480"/>
          </a:xfrm>
        </p:spPr>
        <p:txBody>
          <a:bodyPr/>
          <a:lstStyle/>
          <a:p>
            <a:r>
              <a:rPr lang="en-US" sz="2800" dirty="0" smtClean="0"/>
              <a:t>Psychoactive Substance Use &amp; Risk</a:t>
            </a:r>
          </a:p>
          <a:p>
            <a:r>
              <a:rPr lang="en-US" sz="2800" dirty="0" smtClean="0"/>
              <a:t>Defining Harm Reduction</a:t>
            </a:r>
          </a:p>
          <a:p>
            <a:pPr lvl="1">
              <a:buFont typeface="Wingdings" panose="05000000000000000000" pitchFamily="2" charset="2"/>
              <a:buChar char="§"/>
            </a:pPr>
            <a:r>
              <a:rPr lang="en-US" sz="2600" dirty="0" smtClean="0"/>
              <a:t>Principles</a:t>
            </a:r>
          </a:p>
          <a:p>
            <a:pPr lvl="1">
              <a:buFont typeface="Wingdings" panose="05000000000000000000" pitchFamily="2" charset="2"/>
              <a:buChar char="§"/>
            </a:pPr>
            <a:r>
              <a:rPr lang="en-US" sz="2600" dirty="0" smtClean="0"/>
              <a:t>Services</a:t>
            </a:r>
          </a:p>
          <a:p>
            <a:pPr lvl="1">
              <a:buFont typeface="Wingdings" panose="05000000000000000000" pitchFamily="2" charset="2"/>
              <a:buChar char="§"/>
            </a:pPr>
            <a:r>
              <a:rPr lang="en-US" sz="2600" dirty="0" smtClean="0"/>
              <a:t>Practice</a:t>
            </a:r>
          </a:p>
          <a:p>
            <a:r>
              <a:rPr lang="en-US" sz="2800" dirty="0" smtClean="0"/>
              <a:t>Examples of Indigenous Harm Reduction Services</a:t>
            </a:r>
          </a:p>
          <a:p>
            <a:r>
              <a:rPr lang="en-US" sz="2800" dirty="0" smtClean="0"/>
              <a:t>Questions</a:t>
            </a:r>
            <a:endParaRPr lang="en-US" sz="2800" dirty="0"/>
          </a:p>
        </p:txBody>
      </p:sp>
      <p:sp>
        <p:nvSpPr>
          <p:cNvPr id="5" name="Title 4"/>
          <p:cNvSpPr>
            <a:spLocks noGrp="1"/>
          </p:cNvSpPr>
          <p:nvPr>
            <p:ph type="title"/>
          </p:nvPr>
        </p:nvSpPr>
        <p:spPr>
          <a:xfrm>
            <a:off x="539750" y="609600"/>
            <a:ext cx="8064500" cy="1379240"/>
          </a:xfrm>
        </p:spPr>
        <p:txBody>
          <a:bodyPr/>
          <a:lstStyle/>
          <a:p>
            <a:r>
              <a:rPr lang="en-US" sz="4800" b="1" dirty="0" smtClean="0"/>
              <a:t>Overview</a:t>
            </a:r>
            <a:endParaRPr lang="en-US" sz="4800" b="1" dirty="0"/>
          </a:p>
        </p:txBody>
      </p:sp>
      <p:sp>
        <p:nvSpPr>
          <p:cNvPr id="7" name="Slide Number Placeholder 6"/>
          <p:cNvSpPr>
            <a:spLocks noGrp="1"/>
          </p:cNvSpPr>
          <p:nvPr>
            <p:ph type="sldNum" sz="quarter" idx="25"/>
          </p:nvPr>
        </p:nvSpPr>
        <p:spPr/>
        <p:txBody>
          <a:bodyPr/>
          <a:lstStyle/>
          <a:p>
            <a:pPr>
              <a:defRPr/>
            </a:pPr>
            <a:fld id="{8A9277BE-5DF1-4CBC-8139-FE686D0985CD}" type="slidenum">
              <a:rPr lang="en-CA" smtClean="0"/>
              <a:pPr>
                <a:defRPr/>
              </a:pPr>
              <a:t>2</a:t>
            </a:fld>
            <a:endParaRPr lang="en-CA" dirty="0"/>
          </a:p>
        </p:txBody>
      </p:sp>
    </p:spTree>
    <p:extLst>
      <p:ext uri="{BB962C8B-B14F-4D97-AF65-F5344CB8AC3E}">
        <p14:creationId xmlns:p14="http://schemas.microsoft.com/office/powerpoint/2010/main" val="30843393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3"/>
          </p:nvPr>
        </p:nvSpPr>
        <p:spPr/>
        <p:txBody>
          <a:bodyPr/>
          <a:lstStyle/>
          <a:p>
            <a:pPr>
              <a:defRPr/>
            </a:pPr>
            <a:r>
              <a:rPr lang="en-US" smtClean="0"/>
              <a:t>January-25-19</a:t>
            </a: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20</a:t>
            </a:fld>
            <a:endParaRPr lang="en-CA" dirty="0"/>
          </a:p>
        </p:txBody>
      </p:sp>
      <p:sp>
        <p:nvSpPr>
          <p:cNvPr id="5" name="Content Placeholder 4"/>
          <p:cNvSpPr>
            <a:spLocks noGrp="1"/>
          </p:cNvSpPr>
          <p:nvPr>
            <p:ph sz="quarter" idx="26"/>
          </p:nvPr>
        </p:nvSpPr>
        <p:spPr>
          <a:xfrm>
            <a:off x="539750" y="1752600"/>
            <a:ext cx="8064500" cy="4196680"/>
          </a:xfrm>
        </p:spPr>
        <p:txBody>
          <a:bodyPr/>
          <a:lstStyle/>
          <a:p>
            <a:r>
              <a:rPr lang="en-US" sz="2400" dirty="0" smtClean="0"/>
              <a:t>Focus on promoting a sense of safety, control and trust</a:t>
            </a:r>
          </a:p>
          <a:p>
            <a:r>
              <a:rPr lang="en-US" sz="2400" dirty="0" smtClean="0"/>
              <a:t>Every effort made to avoid re-traumatization</a:t>
            </a:r>
          </a:p>
          <a:p>
            <a:r>
              <a:rPr lang="en-US" sz="2400" dirty="0" smtClean="0"/>
              <a:t>Asking for permission before any intervention to build respect and increase person’s control of environment and interaction</a:t>
            </a:r>
          </a:p>
          <a:p>
            <a:pPr marL="0" indent="0">
              <a:buNone/>
            </a:pPr>
            <a:endParaRPr lang="en-US" sz="2400" dirty="0" smtClean="0"/>
          </a:p>
          <a:p>
            <a:pPr marL="0" indent="0">
              <a:buNone/>
            </a:pPr>
            <a:endParaRPr lang="en-US" sz="2000" dirty="0" smtClean="0"/>
          </a:p>
          <a:p>
            <a:pPr marL="0" indent="0">
              <a:buNone/>
            </a:pPr>
            <a:endParaRPr lang="en-US" sz="2000" dirty="0"/>
          </a:p>
          <a:p>
            <a:pPr marL="0" indent="0">
              <a:buNone/>
            </a:pPr>
            <a:r>
              <a:rPr lang="en-US" sz="1400" dirty="0" smtClean="0"/>
              <a:t>BCCEWH </a:t>
            </a:r>
            <a:r>
              <a:rPr lang="en-US" sz="1400" i="1" dirty="0" smtClean="0"/>
              <a:t>Trauma </a:t>
            </a:r>
            <a:r>
              <a:rPr lang="en-US" sz="1400" i="1" dirty="0"/>
              <a:t>Informed </a:t>
            </a:r>
            <a:r>
              <a:rPr lang="en-US" sz="1400" i="1" dirty="0" smtClean="0"/>
              <a:t>Practice &amp; the Opioid Crisis </a:t>
            </a:r>
          </a:p>
          <a:p>
            <a:pPr marL="0" indent="0">
              <a:buNone/>
            </a:pPr>
            <a:r>
              <a:rPr lang="en-US" sz="1400" dirty="0">
                <a:solidFill>
                  <a:schemeClr val="tx1"/>
                </a:solidFill>
                <a:hlinkClick r:id="rId3"/>
              </a:rPr>
              <a:t>http://</a:t>
            </a:r>
            <a:r>
              <a:rPr lang="en-US" sz="1400" dirty="0" smtClean="0">
                <a:solidFill>
                  <a:schemeClr val="tx1"/>
                </a:solidFill>
                <a:hlinkClick r:id="rId3"/>
              </a:rPr>
              <a:t>bccewh.bc.ca/wp-content/uploads/2018/06/Opioid-TIP-Guide_May-2018.pdf</a:t>
            </a:r>
            <a:r>
              <a:rPr lang="en-US" sz="1400" dirty="0" smtClean="0">
                <a:solidFill>
                  <a:schemeClr val="tx1"/>
                </a:solidFill>
              </a:rPr>
              <a:t> </a:t>
            </a:r>
          </a:p>
          <a:p>
            <a:pPr marL="0" indent="0">
              <a:buNone/>
            </a:pPr>
            <a:r>
              <a:rPr lang="en-US" sz="1400" dirty="0" smtClean="0"/>
              <a:t>AHS Trauma </a:t>
            </a:r>
            <a:r>
              <a:rPr lang="en-US" sz="1400" dirty="0"/>
              <a:t>Informed Care </a:t>
            </a:r>
            <a:r>
              <a:rPr lang="en-US" sz="1400" dirty="0" smtClean="0"/>
              <a:t>e-Learning Modules:</a:t>
            </a:r>
            <a:endParaRPr lang="en-US" sz="1400" dirty="0"/>
          </a:p>
          <a:p>
            <a:pPr marL="0" indent="0">
              <a:buNone/>
            </a:pPr>
            <a:r>
              <a:rPr lang="en-US" sz="1400" dirty="0">
                <a:solidFill>
                  <a:schemeClr val="tx1"/>
                </a:solidFill>
                <a:hlinkClick r:id="rId4"/>
              </a:rPr>
              <a:t>https://www.albertahealthservices.ca/info/page15526.aspx</a:t>
            </a:r>
            <a:endParaRPr lang="en-US" sz="1400" dirty="0">
              <a:solidFill>
                <a:schemeClr val="tx1"/>
              </a:solidFill>
            </a:endParaRPr>
          </a:p>
          <a:p>
            <a:pPr marL="0" indent="0">
              <a:buNone/>
            </a:pPr>
            <a:endParaRPr lang="en-US" sz="1800" dirty="0"/>
          </a:p>
          <a:p>
            <a:pPr marL="0" indent="0">
              <a:buNone/>
            </a:pPr>
            <a:endParaRPr lang="en-US" sz="1600" dirty="0"/>
          </a:p>
          <a:p>
            <a:pPr marL="0" indent="0">
              <a:buNone/>
            </a:pPr>
            <a:endParaRPr lang="en-CA" sz="1800" dirty="0" smtClean="0"/>
          </a:p>
        </p:txBody>
      </p:sp>
      <p:sp>
        <p:nvSpPr>
          <p:cNvPr id="6" name="Title 5"/>
          <p:cNvSpPr>
            <a:spLocks noGrp="1"/>
          </p:cNvSpPr>
          <p:nvPr>
            <p:ph type="title"/>
          </p:nvPr>
        </p:nvSpPr>
        <p:spPr>
          <a:xfrm>
            <a:off x="539750" y="609600"/>
            <a:ext cx="8064500" cy="1143000"/>
          </a:xfrm>
        </p:spPr>
        <p:txBody>
          <a:bodyPr/>
          <a:lstStyle/>
          <a:p>
            <a:r>
              <a:rPr lang="en-US" sz="3600" b="1" dirty="0" smtClean="0"/>
              <a:t>Trauma and Violence Informed Care</a:t>
            </a:r>
            <a:endParaRPr lang="en-CA" sz="3600" b="1" dirty="0"/>
          </a:p>
        </p:txBody>
      </p:sp>
    </p:spTree>
    <p:extLst>
      <p:ext uri="{BB962C8B-B14F-4D97-AF65-F5344CB8AC3E}">
        <p14:creationId xmlns:p14="http://schemas.microsoft.com/office/powerpoint/2010/main" val="3410141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23"/>
          </p:nvPr>
        </p:nvSpPr>
        <p:spPr/>
        <p:txBody>
          <a:bodyPr/>
          <a:lstStyle/>
          <a:p>
            <a:pPr>
              <a:defRPr/>
            </a:pPr>
            <a:r>
              <a:rPr lang="en-US" smtClean="0"/>
              <a:t>January-25-19</a:t>
            </a:r>
            <a:endParaRPr lang="en-CA" dirty="0"/>
          </a:p>
        </p:txBody>
      </p:sp>
      <p:sp>
        <p:nvSpPr>
          <p:cNvPr id="3" name="Slide Number Placeholder 2"/>
          <p:cNvSpPr>
            <a:spLocks noGrp="1"/>
          </p:cNvSpPr>
          <p:nvPr>
            <p:ph type="sldNum" sz="quarter" idx="25"/>
          </p:nvPr>
        </p:nvSpPr>
        <p:spPr/>
        <p:txBody>
          <a:bodyPr/>
          <a:lstStyle/>
          <a:p>
            <a:pPr>
              <a:defRPr/>
            </a:pPr>
            <a:fld id="{8A9277BE-5DF1-4CBC-8139-FE686D0985CD}" type="slidenum">
              <a:rPr lang="en-CA" smtClean="0"/>
              <a:pPr>
                <a:defRPr/>
              </a:pPr>
              <a:t>21</a:t>
            </a:fld>
            <a:endParaRPr lang="en-CA" dirty="0"/>
          </a:p>
        </p:txBody>
      </p:sp>
      <p:sp>
        <p:nvSpPr>
          <p:cNvPr id="4" name="Content Placeholder 3"/>
          <p:cNvSpPr>
            <a:spLocks noGrp="1"/>
          </p:cNvSpPr>
          <p:nvPr>
            <p:ph sz="quarter" idx="26"/>
          </p:nvPr>
        </p:nvSpPr>
        <p:spPr>
          <a:xfrm>
            <a:off x="539750" y="1676400"/>
            <a:ext cx="8064500" cy="4272880"/>
          </a:xfrm>
        </p:spPr>
        <p:txBody>
          <a:bodyPr>
            <a:noAutofit/>
          </a:bodyPr>
          <a:lstStyle/>
          <a:p>
            <a:r>
              <a:rPr lang="en-US" sz="2200" dirty="0" smtClean="0"/>
              <a:t>Based on the principle that people receiving care decide what is safe and unsafe</a:t>
            </a:r>
          </a:p>
          <a:p>
            <a:r>
              <a:rPr lang="en-US" sz="2200" dirty="0" smtClean="0"/>
              <a:t>People are experts in their own lives and we as care/service providers give them control and power to decide their care</a:t>
            </a:r>
          </a:p>
          <a:p>
            <a:r>
              <a:rPr lang="en-US" sz="2200" dirty="0" smtClean="0"/>
              <a:t>Practices include active listening, transparency, mutual learning, and recognition of stigma, lived experience, and how history and politics contribute to how people view and experience the world</a:t>
            </a:r>
          </a:p>
          <a:p>
            <a:endParaRPr lang="en-US" sz="1400" dirty="0" smtClean="0"/>
          </a:p>
          <a:p>
            <a:endParaRPr lang="en-US" sz="1200" dirty="0" smtClean="0"/>
          </a:p>
          <a:p>
            <a:pPr marL="0" indent="0">
              <a:buNone/>
            </a:pPr>
            <a:r>
              <a:rPr lang="en-US" sz="1400" dirty="0" smtClean="0"/>
              <a:t>Cultural Sensitivity Quick Reference Sheet</a:t>
            </a:r>
          </a:p>
          <a:p>
            <a:pPr marL="0" indent="0">
              <a:buNone/>
            </a:pPr>
            <a:r>
              <a:rPr lang="en-US" sz="1400" dirty="0">
                <a:hlinkClick r:id="rId3"/>
              </a:rPr>
              <a:t>https://www.albertahealthservices.ca/assets/info/amh/if-amh-ecc-cultural-sensitivity-qrs.pdf</a:t>
            </a:r>
            <a:r>
              <a:rPr lang="en-US" sz="1400" dirty="0"/>
              <a:t> </a:t>
            </a:r>
            <a:endParaRPr lang="en-US" sz="1400" dirty="0" smtClean="0"/>
          </a:p>
          <a:p>
            <a:pPr marL="0" indent="0">
              <a:buNone/>
            </a:pPr>
            <a:r>
              <a:rPr lang="en-US" sz="1400" i="1" dirty="0" smtClean="0"/>
              <a:t>Creating Culturally Safe Care in Hospital Settings for People who use(d) Illicit Drugs</a:t>
            </a:r>
          </a:p>
          <a:p>
            <a:pPr marL="0" indent="0">
              <a:buNone/>
            </a:pPr>
            <a:r>
              <a:rPr lang="en-US" sz="1400" dirty="0" smtClean="0">
                <a:hlinkClick r:id="rId4"/>
              </a:rPr>
              <a:t>https</a:t>
            </a:r>
            <a:r>
              <a:rPr lang="en-US" sz="1400" dirty="0">
                <a:hlinkClick r:id="rId4"/>
              </a:rPr>
              <a:t>://</a:t>
            </a:r>
            <a:r>
              <a:rPr lang="en-US" sz="1400" dirty="0" smtClean="0">
                <a:hlinkClick r:id="rId4"/>
              </a:rPr>
              <a:t>www.uvic.ca/research/centres/cisur/assets/docs/bulletin11-creating-culturally-safe-care.pdf</a:t>
            </a:r>
            <a:r>
              <a:rPr lang="en-US" sz="1800" dirty="0" smtClean="0"/>
              <a:t> </a:t>
            </a:r>
          </a:p>
        </p:txBody>
      </p:sp>
      <p:sp>
        <p:nvSpPr>
          <p:cNvPr id="5" name="Title 4"/>
          <p:cNvSpPr>
            <a:spLocks noGrp="1"/>
          </p:cNvSpPr>
          <p:nvPr>
            <p:ph type="title"/>
          </p:nvPr>
        </p:nvSpPr>
        <p:spPr>
          <a:xfrm>
            <a:off x="539750" y="609600"/>
            <a:ext cx="8064500" cy="1219200"/>
          </a:xfrm>
        </p:spPr>
        <p:txBody>
          <a:bodyPr/>
          <a:lstStyle/>
          <a:p>
            <a:r>
              <a:rPr lang="en-US" sz="4400" b="1" dirty="0" smtClean="0"/>
              <a:t>Cultural Safety</a:t>
            </a:r>
            <a:endParaRPr lang="en-CA" sz="4400" b="1" dirty="0"/>
          </a:p>
        </p:txBody>
      </p:sp>
    </p:spTree>
    <p:extLst>
      <p:ext uri="{BB962C8B-B14F-4D97-AF65-F5344CB8AC3E}">
        <p14:creationId xmlns:p14="http://schemas.microsoft.com/office/powerpoint/2010/main" val="37550365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26"/>
          </p:nvPr>
        </p:nvSpPr>
        <p:spPr>
          <a:xfrm>
            <a:off x="539750" y="1676400"/>
            <a:ext cx="4641850" cy="4494820"/>
          </a:xfrm>
        </p:spPr>
        <p:txBody>
          <a:bodyPr/>
          <a:lstStyle/>
          <a:p>
            <a:pPr marL="0" indent="0">
              <a:buNone/>
            </a:pPr>
            <a:r>
              <a:rPr lang="en-US" sz="2200" dirty="0" smtClean="0"/>
              <a:t>Negative </a:t>
            </a:r>
            <a:r>
              <a:rPr lang="en-US" sz="2200" dirty="0"/>
              <a:t>attitudes or beliefs about a person/group that are based on fear, ignorance, misunderstanding, and </a:t>
            </a:r>
            <a:r>
              <a:rPr lang="en-US" sz="2200" dirty="0" smtClean="0"/>
              <a:t>misinformation</a:t>
            </a:r>
          </a:p>
          <a:p>
            <a:endParaRPr lang="en-US" sz="2200" dirty="0" smtClean="0"/>
          </a:p>
          <a:p>
            <a:pPr marL="0" indent="0">
              <a:buNone/>
            </a:pPr>
            <a:r>
              <a:rPr lang="en-US" sz="2200" dirty="0" smtClean="0"/>
              <a:t>Can exist on multiple levels </a:t>
            </a:r>
          </a:p>
          <a:p>
            <a:pPr marL="0" indent="0">
              <a:buNone/>
            </a:pPr>
            <a:endParaRPr lang="en-US" sz="2200" dirty="0" smtClean="0"/>
          </a:p>
          <a:p>
            <a:pPr marL="0" indent="0">
              <a:buNone/>
            </a:pPr>
            <a:r>
              <a:rPr lang="en-US" sz="2200" dirty="0" smtClean="0"/>
              <a:t>Impacts how people feel about themselves and decision to follow through or seek care</a:t>
            </a:r>
          </a:p>
          <a:p>
            <a:pPr marL="0" indent="0">
              <a:buNone/>
            </a:pPr>
            <a:endParaRPr lang="en-US" sz="2000" dirty="0"/>
          </a:p>
          <a:p>
            <a:endParaRPr lang="en-CA" dirty="0"/>
          </a:p>
        </p:txBody>
      </p:sp>
      <p:sp>
        <p:nvSpPr>
          <p:cNvPr id="5" name="Title 4"/>
          <p:cNvSpPr>
            <a:spLocks noGrp="1"/>
          </p:cNvSpPr>
          <p:nvPr>
            <p:ph type="title"/>
          </p:nvPr>
        </p:nvSpPr>
        <p:spPr>
          <a:xfrm>
            <a:off x="539750" y="762000"/>
            <a:ext cx="8064500" cy="768660"/>
          </a:xfrm>
        </p:spPr>
        <p:txBody>
          <a:bodyPr/>
          <a:lstStyle/>
          <a:p>
            <a:r>
              <a:rPr lang="en-US" sz="4800" b="1" dirty="0" smtClean="0"/>
              <a:t>Stigma</a:t>
            </a:r>
            <a:endParaRPr lang="en-CA" sz="4800" b="1" dirty="0"/>
          </a:p>
        </p:txBody>
      </p:sp>
      <p:graphicFrame>
        <p:nvGraphicFramePr>
          <p:cNvPr id="6" name="Diagram 5"/>
          <p:cNvGraphicFramePr/>
          <p:nvPr>
            <p:extLst>
              <p:ext uri="{D42A27DB-BD31-4B8C-83A1-F6EECF244321}">
                <p14:modId xmlns:p14="http://schemas.microsoft.com/office/powerpoint/2010/main" val="2417328747"/>
              </p:ext>
            </p:extLst>
          </p:nvPr>
        </p:nvGraphicFramePr>
        <p:xfrm>
          <a:off x="4876800" y="1703119"/>
          <a:ext cx="4191001" cy="4113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Date Placeholder 1"/>
          <p:cNvSpPr>
            <a:spLocks noGrp="1"/>
          </p:cNvSpPr>
          <p:nvPr>
            <p:ph type="dt" sz="half" idx="23"/>
          </p:nvPr>
        </p:nvSpPr>
        <p:spPr/>
        <p:txBody>
          <a:bodyPr/>
          <a:lstStyle/>
          <a:p>
            <a:pPr>
              <a:defRPr/>
            </a:pPr>
            <a:r>
              <a:rPr lang="en-US" smtClean="0"/>
              <a:t>January-25-19</a:t>
            </a:r>
            <a:endParaRPr lang="en-CA" dirty="0"/>
          </a:p>
        </p:txBody>
      </p:sp>
      <p:sp>
        <p:nvSpPr>
          <p:cNvPr id="7" name="Slide Number Placeholder 6"/>
          <p:cNvSpPr>
            <a:spLocks noGrp="1"/>
          </p:cNvSpPr>
          <p:nvPr>
            <p:ph type="sldNum" sz="quarter" idx="25"/>
          </p:nvPr>
        </p:nvSpPr>
        <p:spPr/>
        <p:txBody>
          <a:bodyPr/>
          <a:lstStyle/>
          <a:p>
            <a:pPr>
              <a:defRPr/>
            </a:pPr>
            <a:fld id="{8A9277BE-5DF1-4CBC-8139-FE686D0985CD}" type="slidenum">
              <a:rPr lang="en-CA" smtClean="0"/>
              <a:pPr>
                <a:defRPr/>
              </a:pPr>
              <a:t>22</a:t>
            </a:fld>
            <a:endParaRPr lang="en-CA" dirty="0"/>
          </a:p>
        </p:txBody>
      </p:sp>
    </p:spTree>
    <p:extLst>
      <p:ext uri="{BB962C8B-B14F-4D97-AF65-F5344CB8AC3E}">
        <p14:creationId xmlns:p14="http://schemas.microsoft.com/office/powerpoint/2010/main" val="11455341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26"/>
          </p:nvPr>
        </p:nvSpPr>
        <p:spPr>
          <a:xfrm>
            <a:off x="539749" y="1544365"/>
            <a:ext cx="5099051" cy="4475435"/>
          </a:xfrm>
        </p:spPr>
        <p:txBody>
          <a:bodyPr/>
          <a:lstStyle/>
          <a:p>
            <a:pPr marL="0" indent="0">
              <a:buNone/>
            </a:pPr>
            <a:r>
              <a:rPr lang="en-US" sz="2200" dirty="0" smtClean="0"/>
              <a:t>Being </a:t>
            </a:r>
            <a:r>
              <a:rPr lang="en-US" sz="2200" b="1" dirty="0"/>
              <a:t>aware </a:t>
            </a:r>
            <a:r>
              <a:rPr lang="en-US" sz="2200" dirty="0"/>
              <a:t>of our own values, beliefs, and behavior and </a:t>
            </a:r>
            <a:r>
              <a:rPr lang="en-US" sz="2200" dirty="0" smtClean="0"/>
              <a:t>being </a:t>
            </a:r>
            <a:r>
              <a:rPr lang="en-US" sz="2200" b="1" dirty="0"/>
              <a:t>open</a:t>
            </a:r>
            <a:r>
              <a:rPr lang="en-US" sz="2200" dirty="0"/>
              <a:t> to </a:t>
            </a:r>
            <a:r>
              <a:rPr lang="en-US" sz="2200" dirty="0" smtClean="0"/>
              <a:t>change</a:t>
            </a:r>
            <a:r>
              <a:rPr lang="en-CA" sz="2200" dirty="0"/>
              <a:t> </a:t>
            </a:r>
            <a:endParaRPr lang="en-CA" sz="2200" dirty="0" smtClean="0"/>
          </a:p>
          <a:p>
            <a:pPr marL="0" indent="0">
              <a:buNone/>
            </a:pPr>
            <a:endParaRPr lang="en-US" sz="2200" b="1" dirty="0" smtClean="0"/>
          </a:p>
          <a:p>
            <a:pPr marL="0" indent="0">
              <a:buNone/>
            </a:pPr>
            <a:r>
              <a:rPr lang="en-US" sz="2200" b="1" dirty="0" smtClean="0"/>
              <a:t>Changing the way we speak</a:t>
            </a:r>
            <a:endParaRPr lang="en-US" sz="2200" dirty="0" smtClean="0"/>
          </a:p>
          <a:p>
            <a:pPr marL="0" indent="0">
              <a:buNone/>
            </a:pPr>
            <a:endParaRPr lang="en-US" sz="2200" b="1" dirty="0" smtClean="0"/>
          </a:p>
          <a:p>
            <a:pPr marL="0" indent="0">
              <a:buNone/>
            </a:pPr>
            <a:r>
              <a:rPr lang="en-US" sz="2200" b="1" dirty="0" smtClean="0"/>
              <a:t>Advocating</a:t>
            </a:r>
            <a:r>
              <a:rPr lang="en-US" sz="2200" dirty="0" smtClean="0"/>
              <a:t> </a:t>
            </a:r>
            <a:r>
              <a:rPr lang="en-US" sz="2200" dirty="0"/>
              <a:t>for people who use substances and their families when we see them being spoken to and treated in a disrespectful way, and educate others about stigma</a:t>
            </a:r>
          </a:p>
          <a:p>
            <a:pPr marL="171450" lvl="0" indent="-171450" fontAlgn="auto">
              <a:spcBef>
                <a:spcPts val="0"/>
              </a:spcBef>
              <a:spcAft>
                <a:spcPts val="0"/>
              </a:spcAft>
              <a:defRPr/>
            </a:pPr>
            <a:endParaRPr lang="en-US" sz="1000" dirty="0"/>
          </a:p>
          <a:p>
            <a:endParaRPr lang="en-US" sz="1000" dirty="0" smtClean="0"/>
          </a:p>
        </p:txBody>
      </p:sp>
      <p:sp>
        <p:nvSpPr>
          <p:cNvPr id="6" name="Title 5"/>
          <p:cNvSpPr>
            <a:spLocks noGrp="1"/>
          </p:cNvSpPr>
          <p:nvPr>
            <p:ph type="title"/>
          </p:nvPr>
        </p:nvSpPr>
        <p:spPr>
          <a:xfrm>
            <a:off x="539750" y="609600"/>
            <a:ext cx="8064500" cy="934765"/>
          </a:xfrm>
        </p:spPr>
        <p:txBody>
          <a:bodyPr/>
          <a:lstStyle/>
          <a:p>
            <a:r>
              <a:rPr lang="en-US" sz="3600" b="1" dirty="0" smtClean="0"/>
              <a:t>We can reduce stigma by…</a:t>
            </a:r>
            <a:endParaRPr lang="en-CA" sz="3600" b="1" dirty="0"/>
          </a:p>
        </p:txBody>
      </p:sp>
      <p:pic>
        <p:nvPicPr>
          <p:cNvPr id="7" name="Content Placeholder 6"/>
          <p:cNvPicPr>
            <a:picLocks noChangeAspect="1"/>
          </p:cNvPicPr>
          <p:nvPr/>
        </p:nvPicPr>
        <p:blipFill rotWithShape="1">
          <a:blip r:embed="rId3"/>
          <a:srcRect l="4097" t="4916" r="9850"/>
          <a:stretch/>
        </p:blipFill>
        <p:spPr bwMode="auto">
          <a:xfrm>
            <a:off x="5638800" y="1988840"/>
            <a:ext cx="3091095" cy="3161557"/>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23"/>
          </p:nvPr>
        </p:nvSpPr>
        <p:spPr/>
        <p:txBody>
          <a:bodyPr/>
          <a:lstStyle/>
          <a:p>
            <a:pPr>
              <a:defRPr/>
            </a:pPr>
            <a:r>
              <a:rPr lang="en-US" smtClean="0"/>
              <a:t>January-25-19</a:t>
            </a:r>
            <a:endParaRPr lang="en-CA" dirty="0"/>
          </a:p>
        </p:txBody>
      </p:sp>
      <p:sp>
        <p:nvSpPr>
          <p:cNvPr id="3" name="Slide Number Placeholder 2"/>
          <p:cNvSpPr>
            <a:spLocks noGrp="1"/>
          </p:cNvSpPr>
          <p:nvPr>
            <p:ph type="sldNum" sz="quarter" idx="25"/>
          </p:nvPr>
        </p:nvSpPr>
        <p:spPr/>
        <p:txBody>
          <a:bodyPr/>
          <a:lstStyle/>
          <a:p>
            <a:pPr>
              <a:defRPr/>
            </a:pPr>
            <a:fld id="{8A9277BE-5DF1-4CBC-8139-FE686D0985CD}" type="slidenum">
              <a:rPr lang="en-CA" smtClean="0"/>
              <a:pPr>
                <a:defRPr/>
              </a:pPr>
              <a:t>23</a:t>
            </a:fld>
            <a:endParaRPr lang="en-CA" dirty="0"/>
          </a:p>
        </p:txBody>
      </p:sp>
    </p:spTree>
    <p:extLst>
      <p:ext uri="{BB962C8B-B14F-4D97-AF65-F5344CB8AC3E}">
        <p14:creationId xmlns:p14="http://schemas.microsoft.com/office/powerpoint/2010/main" val="18267043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3"/>
          </p:nvPr>
        </p:nvSpPr>
        <p:spPr/>
        <p:txBody>
          <a:bodyPr/>
          <a:lstStyle/>
          <a:p>
            <a:pPr>
              <a:defRPr/>
            </a:pPr>
            <a:r>
              <a:rPr lang="en-US" smtClean="0"/>
              <a:t>January-25-19</a:t>
            </a:r>
            <a:endParaRPr lang="en-CA" dirty="0"/>
          </a:p>
        </p:txBody>
      </p:sp>
      <p:sp>
        <p:nvSpPr>
          <p:cNvPr id="5" name="Content Placeholder 4"/>
          <p:cNvSpPr>
            <a:spLocks noGrp="1"/>
          </p:cNvSpPr>
          <p:nvPr>
            <p:ph sz="quarter" idx="26"/>
          </p:nvPr>
        </p:nvSpPr>
        <p:spPr>
          <a:xfrm>
            <a:off x="539750" y="1600200"/>
            <a:ext cx="6013450" cy="4704035"/>
          </a:xfrm>
        </p:spPr>
        <p:txBody>
          <a:bodyPr/>
          <a:lstStyle/>
          <a:p>
            <a:pPr lvl="0">
              <a:buFont typeface="Wingdings" panose="05000000000000000000" pitchFamily="2" charset="2"/>
              <a:buChar char="q"/>
            </a:pPr>
            <a:r>
              <a:rPr lang="en-US" sz="2100" dirty="0"/>
              <a:t>Use </a:t>
            </a:r>
            <a:r>
              <a:rPr lang="en-US" sz="2100" b="1" dirty="0"/>
              <a:t>neutral and medically accurate terms </a:t>
            </a:r>
            <a:r>
              <a:rPr lang="en-US" sz="2100" dirty="0"/>
              <a:t>to describe substance </a:t>
            </a:r>
            <a:r>
              <a:rPr lang="en-US" sz="2100" dirty="0" smtClean="0"/>
              <a:t>use</a:t>
            </a:r>
            <a:endParaRPr lang="en-CA" sz="2100" dirty="0"/>
          </a:p>
          <a:p>
            <a:pPr lvl="0">
              <a:buFont typeface="Wingdings" panose="05000000000000000000" pitchFamily="2" charset="2"/>
              <a:buChar char="q"/>
            </a:pPr>
            <a:r>
              <a:rPr lang="en-US" sz="2100" dirty="0"/>
              <a:t>Use </a:t>
            </a:r>
            <a:r>
              <a:rPr lang="en-US" sz="2100" b="1" dirty="0"/>
              <a:t>“people-first” language </a:t>
            </a:r>
            <a:r>
              <a:rPr lang="en-US" sz="2100" dirty="0"/>
              <a:t>that focuses on the person first, not their actions or </a:t>
            </a:r>
            <a:r>
              <a:rPr lang="en-US" sz="2100" dirty="0" smtClean="0"/>
              <a:t>condition</a:t>
            </a:r>
            <a:endParaRPr lang="en-US" sz="2100" dirty="0"/>
          </a:p>
          <a:p>
            <a:pPr lvl="0">
              <a:buFont typeface="Wingdings" panose="05000000000000000000" pitchFamily="2" charset="2"/>
              <a:buChar char="q"/>
            </a:pPr>
            <a:r>
              <a:rPr lang="en-US" sz="2100" dirty="0"/>
              <a:t>Use </a:t>
            </a:r>
            <a:r>
              <a:rPr lang="en-US" sz="2100" b="1" dirty="0"/>
              <a:t>respectful, caring, compassionate, positive language</a:t>
            </a:r>
            <a:r>
              <a:rPr lang="en-US" sz="2100" dirty="0"/>
              <a:t> </a:t>
            </a:r>
          </a:p>
          <a:p>
            <a:pPr lvl="0">
              <a:buFont typeface="Wingdings" panose="05000000000000000000" pitchFamily="2" charset="2"/>
              <a:buChar char="q"/>
            </a:pPr>
            <a:r>
              <a:rPr lang="en-US" sz="2100" b="1" dirty="0" smtClean="0"/>
              <a:t>Avoid slang </a:t>
            </a:r>
            <a:r>
              <a:rPr lang="en-US" sz="2100" dirty="0"/>
              <a:t>and words used to imply something different than the literal definition (e.g., “clean</a:t>
            </a:r>
            <a:r>
              <a:rPr lang="en-US" sz="2100" dirty="0" smtClean="0"/>
              <a:t>”)</a:t>
            </a:r>
            <a:endParaRPr lang="en-CA" sz="2100" dirty="0"/>
          </a:p>
          <a:p>
            <a:pPr lvl="0">
              <a:buFont typeface="Wingdings" panose="05000000000000000000" pitchFamily="2" charset="2"/>
              <a:buChar char="q"/>
            </a:pPr>
            <a:r>
              <a:rPr lang="en-US" sz="2100" dirty="0"/>
              <a:t>Respectful </a:t>
            </a:r>
            <a:r>
              <a:rPr lang="en-US" sz="2100" b="1" dirty="0"/>
              <a:t>language is evolving </a:t>
            </a:r>
            <a:r>
              <a:rPr lang="en-US" sz="2100" dirty="0"/>
              <a:t>as we become more aware of how our words and actions impact others</a:t>
            </a:r>
            <a:endParaRPr lang="en-CA" sz="2100" dirty="0"/>
          </a:p>
          <a:p>
            <a:endParaRPr lang="en-CA" dirty="0"/>
          </a:p>
          <a:p>
            <a:pPr marL="0" indent="0">
              <a:buNone/>
            </a:pPr>
            <a:endParaRPr lang="en-CA" dirty="0"/>
          </a:p>
        </p:txBody>
      </p:sp>
      <p:sp>
        <p:nvSpPr>
          <p:cNvPr id="6" name="Title 5"/>
          <p:cNvSpPr>
            <a:spLocks noGrp="1"/>
          </p:cNvSpPr>
          <p:nvPr>
            <p:ph type="title"/>
          </p:nvPr>
        </p:nvSpPr>
        <p:spPr>
          <a:xfrm>
            <a:off x="539750" y="668363"/>
            <a:ext cx="8064500" cy="931837"/>
          </a:xfrm>
        </p:spPr>
        <p:txBody>
          <a:bodyPr/>
          <a:lstStyle/>
          <a:p>
            <a:r>
              <a:rPr lang="en-US" sz="4800" b="1" dirty="0"/>
              <a:t>Language Matters</a:t>
            </a:r>
            <a:endParaRPr lang="en-CA" sz="4800" b="1" dirty="0"/>
          </a:p>
        </p:txBody>
      </p:sp>
      <p:sp>
        <p:nvSpPr>
          <p:cNvPr id="2" name="TextBox 1"/>
          <p:cNvSpPr txBox="1"/>
          <p:nvPr/>
        </p:nvSpPr>
        <p:spPr>
          <a:xfrm>
            <a:off x="6934200" y="2054772"/>
            <a:ext cx="1670050" cy="3385542"/>
          </a:xfrm>
          <a:prstGeom prst="rect">
            <a:avLst/>
          </a:prstGeom>
          <a:noFill/>
        </p:spPr>
        <p:txBody>
          <a:bodyPr wrap="square" rtlCol="0">
            <a:spAutoFit/>
          </a:bodyPr>
          <a:lstStyle/>
          <a:p>
            <a:r>
              <a:rPr lang="en-US" sz="2800" b="1" dirty="0" smtClean="0">
                <a:solidFill>
                  <a:schemeClr val="accent2"/>
                </a:solidFill>
                <a:latin typeface="Courier New" panose="02070309020205020404" pitchFamily="49" charset="0"/>
                <a:cs typeface="Courier New" panose="02070309020205020404" pitchFamily="49" charset="0"/>
              </a:rPr>
              <a:t>Addict</a:t>
            </a:r>
          </a:p>
          <a:p>
            <a:r>
              <a:rPr lang="en-US" sz="2800" b="1" dirty="0" smtClean="0">
                <a:solidFill>
                  <a:schemeClr val="accent2"/>
                </a:solidFill>
                <a:latin typeface="Courier New" panose="02070309020205020404" pitchFamily="49" charset="0"/>
                <a:cs typeface="Courier New" panose="02070309020205020404" pitchFamily="49" charset="0"/>
              </a:rPr>
              <a:t>Junkie</a:t>
            </a:r>
          </a:p>
          <a:p>
            <a:r>
              <a:rPr lang="en-US" sz="2800" b="1" dirty="0" smtClean="0">
                <a:solidFill>
                  <a:schemeClr val="accent2"/>
                </a:solidFill>
                <a:latin typeface="Courier New" panose="02070309020205020404" pitchFamily="49" charset="0"/>
                <a:cs typeface="Courier New" panose="02070309020205020404" pitchFamily="49" charset="0"/>
              </a:rPr>
              <a:t>User</a:t>
            </a:r>
          </a:p>
          <a:p>
            <a:r>
              <a:rPr lang="en-US" sz="2800" b="1" dirty="0" smtClean="0">
                <a:solidFill>
                  <a:schemeClr val="accent2"/>
                </a:solidFill>
                <a:latin typeface="Courier New" panose="02070309020205020404" pitchFamily="49" charset="0"/>
                <a:cs typeface="Courier New" panose="02070309020205020404" pitchFamily="49" charset="0"/>
              </a:rPr>
              <a:t>Abuser</a:t>
            </a:r>
          </a:p>
          <a:p>
            <a:r>
              <a:rPr lang="en-US" sz="2800" b="1" dirty="0" smtClean="0">
                <a:solidFill>
                  <a:schemeClr val="accent2"/>
                </a:solidFill>
                <a:latin typeface="Courier New" panose="02070309020205020404" pitchFamily="49" charset="0"/>
                <a:cs typeface="Courier New" panose="02070309020205020404" pitchFamily="49" charset="0"/>
              </a:rPr>
              <a:t>Misuse </a:t>
            </a:r>
          </a:p>
          <a:p>
            <a:r>
              <a:rPr lang="en-US" sz="2800" b="1" dirty="0" smtClean="0">
                <a:solidFill>
                  <a:schemeClr val="accent2"/>
                </a:solidFill>
                <a:latin typeface="Courier New" panose="02070309020205020404" pitchFamily="49" charset="0"/>
                <a:cs typeface="Courier New" panose="02070309020205020404" pitchFamily="49" charset="0"/>
              </a:rPr>
              <a:t>Dirty</a:t>
            </a:r>
          </a:p>
          <a:p>
            <a:r>
              <a:rPr lang="en-US" sz="2800" b="1" dirty="0" smtClean="0">
                <a:solidFill>
                  <a:schemeClr val="accent2"/>
                </a:solidFill>
                <a:latin typeface="Courier New" panose="02070309020205020404" pitchFamily="49" charset="0"/>
                <a:cs typeface="Courier New" panose="02070309020205020404" pitchFamily="49" charset="0"/>
              </a:rPr>
              <a:t>Clean</a:t>
            </a:r>
            <a:endParaRPr lang="en-US" dirty="0" smtClean="0"/>
          </a:p>
          <a:p>
            <a:endParaRPr lang="en-CA" dirty="0"/>
          </a:p>
        </p:txBody>
      </p:sp>
      <p:cxnSp>
        <p:nvCxnSpPr>
          <p:cNvPr id="9" name="Straight Connector 8"/>
          <p:cNvCxnSpPr/>
          <p:nvPr/>
        </p:nvCxnSpPr>
        <p:spPr>
          <a:xfrm flipH="1">
            <a:off x="6934200" y="1981200"/>
            <a:ext cx="1447800" cy="3124200"/>
          </a:xfrm>
          <a:prstGeom prst="line">
            <a:avLst/>
          </a:prstGeom>
          <a:ln w="57150"/>
          <a:effectLst>
            <a:innerShdw blurRad="63500" dist="50800" dir="2700000">
              <a:prstClr val="black">
                <a:alpha val="50000"/>
              </a:prstClr>
            </a:innerShdw>
          </a:effectLst>
        </p:spPr>
        <p:style>
          <a:lnRef idx="3">
            <a:schemeClr val="accent2"/>
          </a:lnRef>
          <a:fillRef idx="0">
            <a:schemeClr val="accent2"/>
          </a:fillRef>
          <a:effectRef idx="2">
            <a:schemeClr val="accent2"/>
          </a:effectRef>
          <a:fontRef idx="minor">
            <a:schemeClr val="tx1"/>
          </a:fontRef>
        </p:style>
      </p:cxnSp>
      <p:sp>
        <p:nvSpPr>
          <p:cNvPr id="12" name="TextBox 11"/>
          <p:cNvSpPr txBox="1"/>
          <p:nvPr/>
        </p:nvSpPr>
        <p:spPr>
          <a:xfrm>
            <a:off x="6572925" y="5083558"/>
            <a:ext cx="2031325" cy="1200329"/>
          </a:xfrm>
          <a:prstGeom prst="rect">
            <a:avLst/>
          </a:prstGeom>
          <a:noFill/>
        </p:spPr>
        <p:txBody>
          <a:bodyPr wrap="none" rtlCol="0">
            <a:spAutoFit/>
            <a:scene3d>
              <a:camera prst="orthographicFront"/>
              <a:lightRig rig="soft" dir="t">
                <a:rot lat="0" lon="0" rev="15600000"/>
              </a:lightRig>
            </a:scene3d>
            <a:sp3d extrusionH="57150" prstMaterial="softEdge">
              <a:bevelT w="25400" h="38100"/>
            </a:sp3d>
          </a:bodyPr>
          <a:lstStyle/>
          <a:p>
            <a:r>
              <a:rPr lang="en-US" sz="4000" b="1" dirty="0">
                <a:ln/>
                <a:solidFill>
                  <a:schemeClr val="accent4"/>
                </a:solidFill>
                <a:latin typeface="Courier New" panose="02070309020205020404" pitchFamily="49" charset="0"/>
                <a:cs typeface="Courier New" panose="02070309020205020404" pitchFamily="49" charset="0"/>
              </a:rPr>
              <a:t>PERSON</a:t>
            </a:r>
          </a:p>
          <a:p>
            <a:endParaRPr lang="en-CA" sz="3200" b="1" dirty="0">
              <a:ln/>
              <a:solidFill>
                <a:schemeClr val="accent4"/>
              </a:solidFill>
            </a:endParaRPr>
          </a:p>
        </p:txBody>
      </p:sp>
      <p:sp>
        <p:nvSpPr>
          <p:cNvPr id="7" name="Slide Number Placeholder 6"/>
          <p:cNvSpPr>
            <a:spLocks noGrp="1"/>
          </p:cNvSpPr>
          <p:nvPr>
            <p:ph type="sldNum" sz="quarter" idx="25"/>
          </p:nvPr>
        </p:nvSpPr>
        <p:spPr/>
        <p:txBody>
          <a:bodyPr/>
          <a:lstStyle/>
          <a:p>
            <a:pPr>
              <a:defRPr/>
            </a:pPr>
            <a:fld id="{8A9277BE-5DF1-4CBC-8139-FE686D0985CD}" type="slidenum">
              <a:rPr lang="en-CA" smtClean="0"/>
              <a:pPr>
                <a:defRPr/>
              </a:pPr>
              <a:t>24</a:t>
            </a:fld>
            <a:endParaRPr lang="en-CA" dirty="0"/>
          </a:p>
        </p:txBody>
      </p:sp>
    </p:spTree>
    <p:extLst>
      <p:ext uri="{BB962C8B-B14F-4D97-AF65-F5344CB8AC3E}">
        <p14:creationId xmlns:p14="http://schemas.microsoft.com/office/powerpoint/2010/main" val="38057435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219200" y="4267200"/>
            <a:ext cx="6734175" cy="1485723"/>
          </a:xfrm>
        </p:spPr>
        <p:txBody>
          <a:bodyPr/>
          <a:lstStyle/>
          <a:p>
            <a:pPr algn="ctr"/>
            <a:r>
              <a:rPr lang="en-US" sz="3600" dirty="0" smtClean="0"/>
              <a:t>“</a:t>
            </a:r>
            <a:r>
              <a:rPr lang="en-US" sz="2800" dirty="0" smtClean="0"/>
              <a:t>The opposite of addiction isn’t sobriety. It’s </a:t>
            </a:r>
            <a:r>
              <a:rPr lang="en-US" sz="2800" b="1" dirty="0" smtClean="0">
                <a:solidFill>
                  <a:schemeClr val="accent6"/>
                </a:solidFill>
              </a:rPr>
              <a:t>connection</a:t>
            </a:r>
            <a:r>
              <a:rPr lang="en-US" sz="2800" dirty="0" smtClean="0"/>
              <a:t>.”</a:t>
            </a:r>
            <a:br>
              <a:rPr lang="en-US" sz="2800" dirty="0" smtClean="0"/>
            </a:br>
            <a:r>
              <a:rPr lang="en-US" sz="1400" dirty="0" smtClean="0"/>
              <a:t>- Johann Hari</a:t>
            </a:r>
            <a:endParaRPr lang="en-CA" sz="2800" dirty="0"/>
          </a:p>
        </p:txBody>
      </p:sp>
      <p:sp>
        <p:nvSpPr>
          <p:cNvPr id="2" name="Date Placeholder 1"/>
          <p:cNvSpPr>
            <a:spLocks noGrp="1"/>
          </p:cNvSpPr>
          <p:nvPr>
            <p:ph type="dt" sz="half" idx="23"/>
          </p:nvPr>
        </p:nvSpPr>
        <p:spPr/>
        <p:txBody>
          <a:bodyPr/>
          <a:lstStyle/>
          <a:p>
            <a:pPr>
              <a:defRPr/>
            </a:pPr>
            <a:r>
              <a:rPr lang="en-US" smtClean="0"/>
              <a:t>January-25-19</a:t>
            </a:r>
            <a:endParaRPr lang="en-CA" dirty="0"/>
          </a:p>
        </p:txBody>
      </p:sp>
      <p:sp>
        <p:nvSpPr>
          <p:cNvPr id="3" name="Slide Number Placeholder 2"/>
          <p:cNvSpPr>
            <a:spLocks noGrp="1"/>
          </p:cNvSpPr>
          <p:nvPr>
            <p:ph type="sldNum" sz="quarter" idx="25"/>
          </p:nvPr>
        </p:nvSpPr>
        <p:spPr/>
        <p:txBody>
          <a:bodyPr/>
          <a:lstStyle/>
          <a:p>
            <a:pPr>
              <a:defRPr/>
            </a:pPr>
            <a:fld id="{8A9277BE-5DF1-4CBC-8139-FE686D0985CD}" type="slidenum">
              <a:rPr lang="en-CA" smtClean="0"/>
              <a:pPr>
                <a:defRPr/>
              </a:pPr>
              <a:t>25</a:t>
            </a:fld>
            <a:endParaRPr lang="en-CA" dirty="0"/>
          </a:p>
        </p:txBody>
      </p:sp>
      <p:pic>
        <p:nvPicPr>
          <p:cNvPr id="11" name="Picture 2" descr="People old and young hand holding with sunset background"/>
          <p:cNvPicPr>
            <a:picLocks noChangeAspect="1" noChangeArrowheads="1"/>
          </p:cNvPicPr>
          <p:nvPr/>
        </p:nvPicPr>
        <p:blipFill rotWithShape="1">
          <a:blip r:embed="rId3">
            <a:extLst>
              <a:ext uri="{28A0092B-C50C-407E-A947-70E740481C1C}">
                <a14:useLocalDpi xmlns:a14="http://schemas.microsoft.com/office/drawing/2010/main" val="0"/>
              </a:ext>
            </a:extLst>
          </a:blip>
          <a:srcRect l="2129" r="10560"/>
          <a:stretch/>
        </p:blipFill>
        <p:spPr bwMode="auto">
          <a:xfrm>
            <a:off x="2147887" y="1524000"/>
            <a:ext cx="4876800" cy="2555421"/>
          </a:xfrm>
          <a:prstGeom prst="round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4">
            <a:clrChange>
              <a:clrFrom>
                <a:srgbClr val="FFFFFF"/>
              </a:clrFrom>
              <a:clrTo>
                <a:srgbClr val="FFFFFF">
                  <a:alpha val="0"/>
                </a:srgbClr>
              </a:clrTo>
            </a:clrChange>
          </a:blip>
          <a:stretch>
            <a:fillRect/>
          </a:stretch>
        </p:blipFill>
        <p:spPr>
          <a:xfrm>
            <a:off x="4114800" y="6463422"/>
            <a:ext cx="967465" cy="156358"/>
          </a:xfrm>
          <a:prstGeom prst="rect">
            <a:avLst/>
          </a:prstGeom>
        </p:spPr>
      </p:pic>
    </p:spTree>
    <p:extLst>
      <p:ext uri="{BB962C8B-B14F-4D97-AF65-F5344CB8AC3E}">
        <p14:creationId xmlns:p14="http://schemas.microsoft.com/office/powerpoint/2010/main" val="11941120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3"/>
          </p:nvPr>
        </p:nvSpPr>
        <p:spPr/>
        <p:txBody>
          <a:bodyPr/>
          <a:lstStyle/>
          <a:p>
            <a:pPr>
              <a:defRPr/>
            </a:pPr>
            <a:r>
              <a:rPr lang="en-US" smtClean="0"/>
              <a:t>January-25-19</a:t>
            </a:r>
            <a:endParaRPr lang="en-CA" dirty="0"/>
          </a:p>
        </p:txBody>
      </p:sp>
      <p:sp>
        <p:nvSpPr>
          <p:cNvPr id="2" name="Slide Number Placeholder 1"/>
          <p:cNvSpPr>
            <a:spLocks noGrp="1"/>
          </p:cNvSpPr>
          <p:nvPr>
            <p:ph type="sldNum" sz="quarter" idx="25"/>
          </p:nvPr>
        </p:nvSpPr>
        <p:spPr/>
        <p:txBody>
          <a:bodyPr/>
          <a:lstStyle/>
          <a:p>
            <a:pPr>
              <a:defRPr/>
            </a:pPr>
            <a:fld id="{8A9277BE-5DF1-4CBC-8139-FE686D0985CD}" type="slidenum">
              <a:rPr lang="en-CA" smtClean="0"/>
              <a:pPr>
                <a:defRPr/>
              </a:pPr>
              <a:t>26</a:t>
            </a:fld>
            <a:endParaRPr lang="en-CA" dirty="0"/>
          </a:p>
        </p:txBody>
      </p:sp>
      <p:sp>
        <p:nvSpPr>
          <p:cNvPr id="5" name="Content Placeholder 4"/>
          <p:cNvSpPr>
            <a:spLocks noGrp="1"/>
          </p:cNvSpPr>
          <p:nvPr>
            <p:ph sz="quarter" idx="26"/>
          </p:nvPr>
        </p:nvSpPr>
        <p:spPr>
          <a:xfrm>
            <a:off x="539750" y="1828800"/>
            <a:ext cx="8064500" cy="4120480"/>
          </a:xfrm>
        </p:spPr>
        <p:txBody>
          <a:bodyPr/>
          <a:lstStyle/>
          <a:p>
            <a:r>
              <a:rPr lang="en-US" sz="2400" dirty="0" smtClean="0"/>
              <a:t>Everyone </a:t>
            </a:r>
            <a:r>
              <a:rPr lang="en-US" sz="2400" dirty="0"/>
              <a:t>deserves to feel safe, respected and treated with dignity</a:t>
            </a:r>
          </a:p>
          <a:p>
            <a:r>
              <a:rPr lang="en-US" sz="2400" dirty="0"/>
              <a:t>Set healthy boundaries </a:t>
            </a:r>
            <a:r>
              <a:rPr lang="en-US" sz="2400" dirty="0" smtClean="0"/>
              <a:t>for relationships</a:t>
            </a:r>
            <a:endParaRPr lang="en-US" sz="2400" dirty="0"/>
          </a:p>
          <a:p>
            <a:r>
              <a:rPr lang="en-US" sz="2400" dirty="0"/>
              <a:t>Establish safety plans for use, storage, and disposal of harm reduction supplies</a:t>
            </a:r>
          </a:p>
          <a:p>
            <a:r>
              <a:rPr lang="en-US" sz="2400" dirty="0" smtClean="0"/>
              <a:t>Have open and honest conversations about substance </a:t>
            </a:r>
            <a:r>
              <a:rPr lang="en-US" sz="2400" dirty="0"/>
              <a:t>use in a respectful and compassionate </a:t>
            </a:r>
            <a:r>
              <a:rPr lang="en-US" sz="2400" dirty="0" smtClean="0"/>
              <a:t>way in order to identify needs and goals of people accessing services </a:t>
            </a:r>
            <a:r>
              <a:rPr lang="en-US" sz="2200" dirty="0" smtClean="0"/>
              <a:t>(i.e., ask questions and avoid making assumptions)</a:t>
            </a:r>
            <a:endParaRPr lang="en-US" sz="2200" dirty="0"/>
          </a:p>
          <a:p>
            <a:pPr marL="0" indent="0">
              <a:buNone/>
            </a:pPr>
            <a:endParaRPr lang="en-CA" dirty="0"/>
          </a:p>
        </p:txBody>
      </p:sp>
      <p:sp>
        <p:nvSpPr>
          <p:cNvPr id="6" name="Title 5"/>
          <p:cNvSpPr>
            <a:spLocks noGrp="1"/>
          </p:cNvSpPr>
          <p:nvPr>
            <p:ph type="title"/>
          </p:nvPr>
        </p:nvSpPr>
        <p:spPr>
          <a:xfrm>
            <a:off x="539750" y="609600"/>
            <a:ext cx="8064500" cy="1219200"/>
          </a:xfrm>
        </p:spPr>
        <p:txBody>
          <a:bodyPr/>
          <a:lstStyle/>
          <a:p>
            <a:r>
              <a:rPr lang="en-US" sz="4400" b="1" dirty="0" smtClean="0"/>
              <a:t>Fostering Connection</a:t>
            </a:r>
            <a:endParaRPr lang="en-CA" sz="4400" b="1" dirty="0"/>
          </a:p>
        </p:txBody>
      </p:sp>
    </p:spTree>
    <p:extLst>
      <p:ext uri="{BB962C8B-B14F-4D97-AF65-F5344CB8AC3E}">
        <p14:creationId xmlns:p14="http://schemas.microsoft.com/office/powerpoint/2010/main" val="35035718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20"/>
          </p:nvPr>
        </p:nvSpPr>
        <p:spPr/>
        <p:txBody>
          <a:bodyPr/>
          <a:lstStyle/>
          <a:p>
            <a:r>
              <a:rPr lang="en-US" sz="4400" dirty="0" smtClean="0"/>
              <a:t>Harm Reduction in</a:t>
            </a:r>
            <a:endParaRPr lang="en-CA" sz="4400" dirty="0"/>
          </a:p>
        </p:txBody>
      </p:sp>
      <p:sp>
        <p:nvSpPr>
          <p:cNvPr id="10" name="Text Placeholder 9"/>
          <p:cNvSpPr>
            <a:spLocks noGrp="1"/>
          </p:cNvSpPr>
          <p:nvPr>
            <p:ph type="body" sz="quarter" idx="21"/>
          </p:nvPr>
        </p:nvSpPr>
        <p:spPr>
          <a:xfrm>
            <a:off x="971550" y="2971800"/>
            <a:ext cx="7345363" cy="1406906"/>
          </a:xfrm>
        </p:spPr>
        <p:txBody>
          <a:bodyPr/>
          <a:lstStyle/>
          <a:p>
            <a:r>
              <a:rPr lang="en-US" sz="4400" dirty="0" smtClean="0"/>
              <a:t>Indigenous Communities </a:t>
            </a:r>
            <a:endParaRPr lang="en-CA" sz="4400" dirty="0"/>
          </a:p>
        </p:txBody>
      </p:sp>
      <p:sp>
        <p:nvSpPr>
          <p:cNvPr id="3" name="Date Placeholder 2"/>
          <p:cNvSpPr>
            <a:spLocks noGrp="1"/>
          </p:cNvSpPr>
          <p:nvPr>
            <p:ph type="dt" sz="half" idx="23"/>
          </p:nvPr>
        </p:nvSpPr>
        <p:spPr/>
        <p:txBody>
          <a:bodyPr/>
          <a:lstStyle/>
          <a:p>
            <a:pPr>
              <a:defRPr/>
            </a:pPr>
            <a:r>
              <a:rPr lang="en-US" smtClean="0"/>
              <a:t>January-25-19</a:t>
            </a:r>
            <a:endParaRPr lang="en-CA" dirty="0"/>
          </a:p>
        </p:txBody>
      </p:sp>
      <p:sp>
        <p:nvSpPr>
          <p:cNvPr id="7" name="Slide Number Placeholder 6"/>
          <p:cNvSpPr>
            <a:spLocks noGrp="1"/>
          </p:cNvSpPr>
          <p:nvPr>
            <p:ph type="sldNum" sz="quarter" idx="4294967295"/>
          </p:nvPr>
        </p:nvSpPr>
        <p:spPr>
          <a:xfrm>
            <a:off x="7010400" y="6303963"/>
            <a:ext cx="2133600" cy="365125"/>
          </a:xfrm>
        </p:spPr>
        <p:txBody>
          <a:bodyPr/>
          <a:lstStyle/>
          <a:p>
            <a:pPr>
              <a:defRPr/>
            </a:pPr>
            <a:fld id="{8A9277BE-5DF1-4CBC-8139-FE686D0985CD}" type="slidenum">
              <a:rPr lang="en-CA" smtClean="0"/>
              <a:pPr>
                <a:defRPr/>
              </a:pPr>
              <a:t>27</a:t>
            </a:fld>
            <a:endParaRPr lang="en-CA" dirty="0"/>
          </a:p>
        </p:txBody>
      </p:sp>
    </p:spTree>
    <p:extLst>
      <p:ext uri="{BB962C8B-B14F-4D97-AF65-F5344CB8AC3E}">
        <p14:creationId xmlns:p14="http://schemas.microsoft.com/office/powerpoint/2010/main" val="39046611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nvPr>
        </p:nvGraphicFramePr>
        <p:xfrm>
          <a:off x="457200" y="2241948"/>
          <a:ext cx="8229600" cy="25646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extLst>
              <p:ext uri="{D42A27DB-BD31-4B8C-83A1-F6EECF244321}">
                <p14:modId xmlns:p14="http://schemas.microsoft.com/office/powerpoint/2010/main" val="197940961"/>
              </p:ext>
            </p:extLst>
          </p:nvPr>
        </p:nvGraphicFramePr>
        <p:xfrm>
          <a:off x="1219200" y="609600"/>
          <a:ext cx="6781800" cy="532277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Date Placeholder 1"/>
          <p:cNvSpPr>
            <a:spLocks noGrp="1"/>
          </p:cNvSpPr>
          <p:nvPr>
            <p:ph type="dt" sz="half" idx="10"/>
          </p:nvPr>
        </p:nvSpPr>
        <p:spPr/>
        <p:txBody>
          <a:bodyPr/>
          <a:lstStyle/>
          <a:p>
            <a:r>
              <a:rPr lang="en-US" smtClean="0"/>
              <a:t>January-25-19</a:t>
            </a:r>
            <a:endParaRPr lang="en-US"/>
          </a:p>
        </p:txBody>
      </p:sp>
      <p:sp>
        <p:nvSpPr>
          <p:cNvPr id="5" name="Slide Number Placeholder 4"/>
          <p:cNvSpPr>
            <a:spLocks noGrp="1"/>
          </p:cNvSpPr>
          <p:nvPr>
            <p:ph type="sldNum" sz="quarter" idx="12"/>
          </p:nvPr>
        </p:nvSpPr>
        <p:spPr/>
        <p:txBody>
          <a:bodyPr/>
          <a:lstStyle/>
          <a:p>
            <a:fld id="{3D2B53DB-441F-4834-889D-FC6B73BC5F55}" type="slidenum">
              <a:rPr lang="en-US" smtClean="0"/>
              <a:t>28</a:t>
            </a:fld>
            <a:endParaRPr lang="en-US"/>
          </a:p>
        </p:txBody>
      </p:sp>
    </p:spTree>
    <p:extLst>
      <p:ext uri="{BB962C8B-B14F-4D97-AF65-F5344CB8AC3E}">
        <p14:creationId xmlns:p14="http://schemas.microsoft.com/office/powerpoint/2010/main" val="9554927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23"/>
          </p:nvPr>
        </p:nvSpPr>
        <p:spPr/>
        <p:txBody>
          <a:bodyPr/>
          <a:lstStyle/>
          <a:p>
            <a:r>
              <a:rPr lang="en-US" smtClean="0"/>
              <a:t>January-25-19</a:t>
            </a:r>
            <a:endParaRPr lang="en-US"/>
          </a:p>
        </p:txBody>
      </p:sp>
      <p:sp>
        <p:nvSpPr>
          <p:cNvPr id="5" name="Slide Number Placeholder 4"/>
          <p:cNvSpPr>
            <a:spLocks noGrp="1"/>
          </p:cNvSpPr>
          <p:nvPr>
            <p:ph type="sldNum" sz="quarter" idx="25"/>
          </p:nvPr>
        </p:nvSpPr>
        <p:spPr/>
        <p:txBody>
          <a:bodyPr/>
          <a:lstStyle/>
          <a:p>
            <a:fld id="{3D2B53DB-441F-4834-889D-FC6B73BC5F55}" type="slidenum">
              <a:rPr lang="en-US" smtClean="0"/>
              <a:t>29</a:t>
            </a:fld>
            <a:endParaRPr lang="en-US"/>
          </a:p>
        </p:txBody>
      </p:sp>
      <p:sp>
        <p:nvSpPr>
          <p:cNvPr id="3" name="Content Placeholder 2"/>
          <p:cNvSpPr>
            <a:spLocks noGrp="1"/>
          </p:cNvSpPr>
          <p:nvPr>
            <p:ph sz="quarter" idx="26"/>
          </p:nvPr>
        </p:nvSpPr>
        <p:spPr>
          <a:xfrm>
            <a:off x="539750" y="3849390"/>
            <a:ext cx="8064500" cy="2099890"/>
          </a:xfrm>
        </p:spPr>
        <p:txBody>
          <a:bodyPr/>
          <a:lstStyle/>
          <a:p>
            <a:pPr marL="0" indent="0">
              <a:buNone/>
            </a:pPr>
            <a:r>
              <a:rPr lang="en-US" sz="2000" dirty="0" smtClean="0"/>
              <a:t>Elders, health care providers and people with lived experience provide guidance on traditional and culturally appropriate approach to supporting individuals affected by substance use</a:t>
            </a:r>
          </a:p>
          <a:p>
            <a:endParaRPr lang="en-US" sz="2000" dirty="0" smtClean="0"/>
          </a:p>
          <a:p>
            <a:pPr marL="0" indent="0">
              <a:buNone/>
            </a:pPr>
            <a:r>
              <a:rPr lang="en-US" sz="2000" dirty="0" smtClean="0"/>
              <a:t>Navigators have been hired in Edmonton, Calgary, Lethbridge and Grande Prairie to connect people to treatment, harm reduction and culturally sensitive wraparound services</a:t>
            </a:r>
            <a:endParaRPr lang="en-CA" sz="2000" dirty="0"/>
          </a:p>
        </p:txBody>
      </p:sp>
      <p:sp>
        <p:nvSpPr>
          <p:cNvPr id="2" name="Title 1"/>
          <p:cNvSpPr>
            <a:spLocks noGrp="1"/>
          </p:cNvSpPr>
          <p:nvPr>
            <p:ph type="title"/>
          </p:nvPr>
        </p:nvSpPr>
        <p:spPr>
          <a:xfrm>
            <a:off x="539750" y="564852"/>
            <a:ext cx="8064500" cy="1423988"/>
          </a:xfrm>
        </p:spPr>
        <p:txBody>
          <a:bodyPr/>
          <a:lstStyle/>
          <a:p>
            <a:r>
              <a:rPr lang="en-US" sz="4800" b="1" dirty="0" smtClean="0"/>
              <a:t>Friendship </a:t>
            </a:r>
            <a:r>
              <a:rPr lang="en-US" sz="4800" b="1" dirty="0" err="1" smtClean="0"/>
              <a:t>Centres</a:t>
            </a:r>
            <a:endParaRPr lang="en-CA" sz="4800" b="1" dirty="0"/>
          </a:p>
        </p:txBody>
      </p:sp>
      <p:pic>
        <p:nvPicPr>
          <p:cNvPr id="6" name="Picture 5"/>
          <p:cNvPicPr>
            <a:picLocks noChangeAspect="1"/>
          </p:cNvPicPr>
          <p:nvPr/>
        </p:nvPicPr>
        <p:blipFill>
          <a:blip r:embed="rId3"/>
          <a:stretch>
            <a:fillRect/>
          </a:stretch>
        </p:blipFill>
        <p:spPr>
          <a:xfrm>
            <a:off x="6440124" y="919807"/>
            <a:ext cx="2219325" cy="2847975"/>
          </a:xfrm>
          <a:prstGeom prst="roundRect">
            <a:avLst/>
          </a:prstGeom>
        </p:spPr>
      </p:pic>
      <p:sp>
        <p:nvSpPr>
          <p:cNvPr id="8" name="TextBox 7"/>
          <p:cNvSpPr txBox="1"/>
          <p:nvPr/>
        </p:nvSpPr>
        <p:spPr>
          <a:xfrm>
            <a:off x="746737" y="1844138"/>
            <a:ext cx="5486400" cy="1692771"/>
          </a:xfrm>
          <a:prstGeom prst="rect">
            <a:avLst/>
          </a:prstGeom>
          <a:noFill/>
        </p:spPr>
        <p:txBody>
          <a:bodyPr wrap="square" rtlCol="0">
            <a:spAutoFit/>
          </a:bodyPr>
          <a:lstStyle/>
          <a:p>
            <a:pPr marL="0" indent="0">
              <a:buNone/>
            </a:pPr>
            <a:r>
              <a:rPr lang="en-US" dirty="0">
                <a:solidFill>
                  <a:schemeClr val="accent1"/>
                </a:solidFill>
              </a:rPr>
              <a:t>“Point of contact for information, cultural programming and services and referrals for an increasing number of urban Indigenous people across Alberta.” </a:t>
            </a:r>
          </a:p>
          <a:p>
            <a:pPr marL="0" indent="0">
              <a:buNone/>
            </a:pPr>
            <a:endParaRPr lang="en-US" dirty="0">
              <a:solidFill>
                <a:schemeClr val="accent1"/>
              </a:solidFill>
            </a:endParaRPr>
          </a:p>
          <a:p>
            <a:pPr marL="0" indent="0" algn="r">
              <a:buNone/>
            </a:pPr>
            <a:r>
              <a:rPr lang="en-US" sz="1600" dirty="0"/>
              <a:t>Joanne Mason, Executive Director, </a:t>
            </a:r>
          </a:p>
          <a:p>
            <a:pPr marL="0" indent="0" algn="r">
              <a:buNone/>
            </a:pPr>
            <a:r>
              <a:rPr lang="en-US" sz="1600" dirty="0">
                <a:hlinkClick r:id="rId4"/>
              </a:rPr>
              <a:t>Alberta Native Friendship </a:t>
            </a:r>
            <a:r>
              <a:rPr lang="en-US" sz="1600" dirty="0" err="1">
                <a:hlinkClick r:id="rId4"/>
              </a:rPr>
              <a:t>Centres</a:t>
            </a:r>
            <a:r>
              <a:rPr lang="en-US" sz="1600" dirty="0">
                <a:hlinkClick r:id="rId4"/>
              </a:rPr>
              <a:t> Association</a:t>
            </a:r>
            <a:endParaRPr lang="en-US" sz="1600" dirty="0"/>
          </a:p>
        </p:txBody>
      </p:sp>
    </p:spTree>
    <p:extLst>
      <p:ext uri="{BB962C8B-B14F-4D97-AF65-F5344CB8AC3E}">
        <p14:creationId xmlns:p14="http://schemas.microsoft.com/office/powerpoint/2010/main" val="3525830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r="5000"/>
          <a:stretch/>
        </p:blipFill>
        <p:spPr>
          <a:xfrm>
            <a:off x="228600" y="152400"/>
            <a:ext cx="8686800" cy="6553200"/>
          </a:xfrm>
          <a:prstGeom prst="roundRect">
            <a:avLst>
              <a:gd name="adj" fmla="val 9175"/>
            </a:avLst>
          </a:prstGeom>
          <a:ln>
            <a:noFill/>
          </a:ln>
          <a:effectLst>
            <a:outerShdw blurRad="50800" dist="38100" dir="8100000" algn="tr"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Text Placeholder 6"/>
          <p:cNvSpPr>
            <a:spLocks noGrp="1"/>
          </p:cNvSpPr>
          <p:nvPr>
            <p:ph type="body" sz="quarter" idx="11"/>
          </p:nvPr>
        </p:nvSpPr>
        <p:spPr>
          <a:xfrm>
            <a:off x="228600" y="457200"/>
            <a:ext cx="3886200" cy="5715000"/>
          </a:xfrm>
          <a:noFill/>
          <a:effectLst>
            <a:softEdge rad="63500"/>
          </a:effectLst>
        </p:spPr>
        <p:txBody>
          <a:bodyPr tIns="182880">
            <a:normAutofit fontScale="40000" lnSpcReduction="20000"/>
          </a:bodyPr>
          <a:lstStyle/>
          <a:p>
            <a:pPr>
              <a:lnSpc>
                <a:spcPct val="120000"/>
              </a:lnSpc>
            </a:pPr>
            <a:r>
              <a:rPr lang="en-CA" altLang="en-US" sz="7600" b="1" dirty="0" smtClean="0">
                <a:ln w="10160">
                  <a:solidFill>
                    <a:schemeClr val="accent5"/>
                  </a:solidFill>
                  <a:prstDash val="solid"/>
                </a:ln>
                <a:solidFill>
                  <a:schemeClr val="bg1"/>
                </a:solidFill>
                <a:effectLst>
                  <a:outerShdw blurRad="38100" dist="22860" dir="5400000" algn="tl" rotWithShape="0">
                    <a:srgbClr val="000000">
                      <a:alpha val="30000"/>
                    </a:srgbClr>
                  </a:outerShdw>
                </a:effectLst>
                <a:ea typeface="Cambria Math" panose="02040503050406030204" pitchFamily="18" charset="0"/>
                <a:cs typeface="ＭＳ Ｐゴシック" panose="020B0600070205080204" pitchFamily="34" charset="-128"/>
              </a:rPr>
              <a:t>“People </a:t>
            </a:r>
            <a:r>
              <a:rPr lang="en-CA" altLang="en-US" sz="7600" b="1" dirty="0">
                <a:ln w="10160">
                  <a:solidFill>
                    <a:schemeClr val="accent5"/>
                  </a:solidFill>
                  <a:prstDash val="solid"/>
                </a:ln>
                <a:solidFill>
                  <a:schemeClr val="bg1"/>
                </a:solidFill>
                <a:effectLst>
                  <a:outerShdw blurRad="38100" dist="22860" dir="5400000" algn="tl" rotWithShape="0">
                    <a:srgbClr val="000000">
                      <a:alpha val="30000"/>
                    </a:srgbClr>
                  </a:outerShdw>
                </a:effectLst>
                <a:ea typeface="Cambria Math" panose="02040503050406030204" pitchFamily="18" charset="0"/>
                <a:cs typeface="ＭＳ Ｐゴシック" panose="020B0600070205080204" pitchFamily="34" charset="-128"/>
              </a:rPr>
              <a:t>who use drugs are not expendable – they are human beings who come from families who love them. They are someone’s son, daughter, brother, sister, or parent</a:t>
            </a:r>
            <a:r>
              <a:rPr lang="en-CA" altLang="en-US" sz="7600" b="1" dirty="0" smtClean="0">
                <a:ln w="10160">
                  <a:solidFill>
                    <a:schemeClr val="accent5"/>
                  </a:solidFill>
                  <a:prstDash val="solid"/>
                </a:ln>
                <a:solidFill>
                  <a:schemeClr val="bg1"/>
                </a:solidFill>
                <a:effectLst>
                  <a:outerShdw blurRad="38100" dist="22860" dir="5400000" algn="tl" rotWithShape="0">
                    <a:srgbClr val="000000">
                      <a:alpha val="30000"/>
                    </a:srgbClr>
                  </a:outerShdw>
                </a:effectLst>
                <a:ea typeface="Cambria Math" panose="02040503050406030204" pitchFamily="18" charset="0"/>
                <a:cs typeface="ＭＳ Ｐゴシック" panose="020B0600070205080204" pitchFamily="34" charset="-128"/>
              </a:rPr>
              <a:t>.” </a:t>
            </a:r>
          </a:p>
          <a:p>
            <a:pPr>
              <a:lnSpc>
                <a:spcPct val="120000"/>
              </a:lnSpc>
            </a:pPr>
            <a:endParaRPr lang="en-CA" altLang="en-US" sz="1800" b="1" dirty="0" smtClean="0">
              <a:ln w="10160">
                <a:solidFill>
                  <a:schemeClr val="accent5"/>
                </a:solidFill>
                <a:prstDash val="solid"/>
              </a:ln>
              <a:solidFill>
                <a:schemeClr val="bg1"/>
              </a:solidFill>
              <a:effectLst>
                <a:outerShdw blurRad="38100" dist="22860" dir="5400000" algn="tl" rotWithShape="0">
                  <a:srgbClr val="000000">
                    <a:alpha val="30000"/>
                  </a:srgbClr>
                </a:outerShdw>
              </a:effectLst>
              <a:ea typeface="Cambria Math" panose="02040503050406030204" pitchFamily="18" charset="0"/>
              <a:cs typeface="ＭＳ Ｐゴシック" panose="020B0600070205080204" pitchFamily="34" charset="-128"/>
            </a:endParaRPr>
          </a:p>
          <a:p>
            <a:r>
              <a:rPr lang="en-CA" altLang="en-US" sz="4000" b="1" dirty="0" smtClean="0">
                <a:ln w="10160">
                  <a:solidFill>
                    <a:schemeClr val="accent5"/>
                  </a:solidFill>
                  <a:prstDash val="solid"/>
                </a:ln>
                <a:solidFill>
                  <a:schemeClr val="bg1"/>
                </a:solidFill>
                <a:effectLst>
                  <a:outerShdw blurRad="38100" dist="22860" dir="5400000" algn="tl" rotWithShape="0">
                    <a:srgbClr val="000000">
                      <a:alpha val="30000"/>
                    </a:srgbClr>
                  </a:outerShdw>
                </a:effectLst>
                <a:ea typeface="Cambria Math" panose="02040503050406030204" pitchFamily="18" charset="0"/>
                <a:cs typeface="ＭＳ Ｐゴシック" panose="020B0600070205080204" pitchFamily="34" charset="-128"/>
              </a:rPr>
              <a:t>(BC Ministry of Health, 2005)</a:t>
            </a:r>
            <a:endParaRPr lang="en-CA" altLang="en-US" sz="7000" b="1" dirty="0">
              <a:ln w="10160">
                <a:solidFill>
                  <a:schemeClr val="accent5"/>
                </a:solidFill>
                <a:prstDash val="solid"/>
              </a:ln>
              <a:solidFill>
                <a:schemeClr val="bg1"/>
              </a:solidFill>
              <a:effectLst>
                <a:outerShdw blurRad="38100" dist="22860" dir="5400000" algn="tl" rotWithShape="0">
                  <a:srgbClr val="000000">
                    <a:alpha val="30000"/>
                  </a:srgbClr>
                </a:outerShdw>
              </a:effectLst>
              <a:ea typeface="Cambria Math" panose="02040503050406030204" pitchFamily="18" charset="0"/>
              <a:cs typeface="ＭＳ Ｐゴシック" panose="020B0600070205080204" pitchFamily="34" charset="-128"/>
            </a:endParaRPr>
          </a:p>
          <a:p>
            <a:endParaRPr lang="en-US" b="1" dirty="0">
              <a:ln>
                <a:solidFill>
                  <a:schemeClr val="bg1">
                    <a:lumMod val="50000"/>
                  </a:schemeClr>
                </a:solidFill>
              </a:ln>
              <a:solidFill>
                <a:schemeClr val="bg1"/>
              </a:solidFill>
            </a:endParaRPr>
          </a:p>
        </p:txBody>
      </p:sp>
    </p:spTree>
    <p:extLst>
      <p:ext uri="{BB962C8B-B14F-4D97-AF65-F5344CB8AC3E}">
        <p14:creationId xmlns:p14="http://schemas.microsoft.com/office/powerpoint/2010/main" val="4190128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22"/>
          </p:nvPr>
        </p:nvSpPr>
        <p:spPr/>
        <p:txBody>
          <a:bodyPr/>
          <a:lstStyle/>
          <a:p>
            <a:r>
              <a:rPr lang="en-US" dirty="0" smtClean="0">
                <a:hlinkClick r:id="rId3"/>
              </a:rPr>
              <a:t>AHS Indigenous Health Program</a:t>
            </a:r>
            <a:endParaRPr lang="en-CA" dirty="0"/>
          </a:p>
        </p:txBody>
      </p:sp>
      <p:sp>
        <p:nvSpPr>
          <p:cNvPr id="3" name="Date Placeholder 2"/>
          <p:cNvSpPr>
            <a:spLocks noGrp="1"/>
          </p:cNvSpPr>
          <p:nvPr>
            <p:ph type="dt" sz="half" idx="23"/>
          </p:nvPr>
        </p:nvSpPr>
        <p:spPr/>
        <p:txBody>
          <a:bodyPr/>
          <a:lstStyle/>
          <a:p>
            <a:pPr>
              <a:defRPr/>
            </a:pPr>
            <a:r>
              <a:rPr lang="en-US" smtClean="0"/>
              <a:t>January-25-19</a:t>
            </a:r>
            <a:endParaRPr lang="en-CA" dirty="0"/>
          </a:p>
        </p:txBody>
      </p:sp>
      <p:sp>
        <p:nvSpPr>
          <p:cNvPr id="4" name="Slide Number Placeholder 3"/>
          <p:cNvSpPr>
            <a:spLocks noGrp="1"/>
          </p:cNvSpPr>
          <p:nvPr>
            <p:ph type="sldNum" sz="quarter" idx="27"/>
          </p:nvPr>
        </p:nvSpPr>
        <p:spPr/>
        <p:txBody>
          <a:bodyPr/>
          <a:lstStyle/>
          <a:p>
            <a:pPr>
              <a:defRPr/>
            </a:pPr>
            <a:fld id="{8A9277BE-5DF1-4CBC-8139-FE686D0985CD}" type="slidenum">
              <a:rPr lang="en-CA" smtClean="0"/>
              <a:pPr>
                <a:defRPr/>
              </a:pPr>
              <a:t>30</a:t>
            </a:fld>
            <a:endParaRPr lang="en-CA" dirty="0"/>
          </a:p>
        </p:txBody>
      </p:sp>
      <p:pic>
        <p:nvPicPr>
          <p:cNvPr id="13" name="Picture Placeholder 12">
            <a:hlinkClick r:id="rId3"/>
          </p:cNvPr>
          <p:cNvPicPr>
            <a:picLocks noGrp="1" noChangeAspect="1"/>
          </p:cNvPicPr>
          <p:nvPr>
            <p:ph type="pic" sz="quarter" idx="14"/>
          </p:nvPr>
        </p:nvPicPr>
        <p:blipFill rotWithShape="1">
          <a:blip r:embed="rId4"/>
          <a:srcRect t="-2011" b="-2011"/>
          <a:stretch/>
        </p:blipFill>
        <p:spPr>
          <a:prstGeom prst="rect">
            <a:avLst/>
          </a:prstGeom>
        </p:spPr>
      </p:pic>
    </p:spTree>
    <p:extLst>
      <p:ext uri="{BB962C8B-B14F-4D97-AF65-F5344CB8AC3E}">
        <p14:creationId xmlns:p14="http://schemas.microsoft.com/office/powerpoint/2010/main" val="10214990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p:txBody>
          <a:bodyPr>
            <a:normAutofit fontScale="85000" lnSpcReduction="20000"/>
          </a:bodyPr>
          <a:lstStyle/>
          <a:p>
            <a:r>
              <a:rPr lang="en-US" dirty="0" smtClean="0"/>
              <a:t>Blood Tribe</a:t>
            </a:r>
            <a:endParaRPr lang="en-US" dirty="0"/>
          </a:p>
        </p:txBody>
      </p:sp>
      <p:sp>
        <p:nvSpPr>
          <p:cNvPr id="3" name="Date Placeholder 2"/>
          <p:cNvSpPr>
            <a:spLocks noGrp="1"/>
          </p:cNvSpPr>
          <p:nvPr>
            <p:ph type="dt" sz="half" idx="23"/>
          </p:nvPr>
        </p:nvSpPr>
        <p:spPr/>
        <p:txBody>
          <a:bodyPr/>
          <a:lstStyle/>
          <a:p>
            <a:pPr>
              <a:defRPr/>
            </a:pPr>
            <a:r>
              <a:rPr lang="en-US" smtClean="0"/>
              <a:t>January-25-19</a:t>
            </a:r>
            <a:endParaRPr lang="en-CA" dirty="0"/>
          </a:p>
        </p:txBody>
      </p:sp>
      <p:pic>
        <p:nvPicPr>
          <p:cNvPr id="5" name="Content Placeholder 4"/>
          <p:cNvPicPr>
            <a:picLocks noGrp="1" noChangeAspect="1"/>
          </p:cNvPicPr>
          <p:nvPr>
            <p:ph type="pic" sz="quarter" idx="14"/>
          </p:nvPr>
        </p:nvPicPr>
        <p:blipFill rotWithShape="1">
          <a:blip r:embed="rId3"/>
          <a:srcRect l="198" t="1483" r="1598"/>
          <a:stretch/>
        </p:blipFill>
        <p:spPr>
          <a:xfrm>
            <a:off x="472912" y="734242"/>
            <a:ext cx="5638800" cy="4851010"/>
          </a:xfrm>
          <a:prstGeom prst="rect">
            <a:avLst/>
          </a:prstGeom>
        </p:spPr>
      </p:pic>
      <p:sp>
        <p:nvSpPr>
          <p:cNvPr id="9" name="Slide Number Placeholder 8"/>
          <p:cNvSpPr>
            <a:spLocks noGrp="1"/>
          </p:cNvSpPr>
          <p:nvPr>
            <p:ph type="sldNum" sz="quarter" idx="27"/>
          </p:nvPr>
        </p:nvSpPr>
        <p:spPr/>
        <p:txBody>
          <a:bodyPr/>
          <a:lstStyle/>
          <a:p>
            <a:pPr>
              <a:defRPr/>
            </a:pPr>
            <a:fld id="{8A9277BE-5DF1-4CBC-8139-FE686D0985CD}" type="slidenum">
              <a:rPr lang="en-CA" smtClean="0"/>
              <a:pPr>
                <a:defRPr/>
              </a:pPr>
              <a:t>31</a:t>
            </a:fld>
            <a:endParaRPr lang="en-CA" dirty="0"/>
          </a:p>
        </p:txBody>
      </p:sp>
      <p:pic>
        <p:nvPicPr>
          <p:cNvPr id="6" name="Picture 5"/>
          <p:cNvPicPr>
            <a:picLocks noChangeAspect="1"/>
          </p:cNvPicPr>
          <p:nvPr/>
        </p:nvPicPr>
        <p:blipFill>
          <a:blip r:embed="rId4"/>
          <a:stretch>
            <a:fillRect/>
          </a:stretch>
        </p:blipFill>
        <p:spPr>
          <a:xfrm rot="909524">
            <a:off x="6196198" y="1814429"/>
            <a:ext cx="2610648" cy="2926054"/>
          </a:xfrm>
          <a:prstGeom prst="rect">
            <a:avLst/>
          </a:prstGeom>
        </p:spPr>
      </p:pic>
      <p:sp>
        <p:nvSpPr>
          <p:cNvPr id="7" name="TextBox 6"/>
          <p:cNvSpPr txBox="1"/>
          <p:nvPr/>
        </p:nvSpPr>
        <p:spPr>
          <a:xfrm>
            <a:off x="5091223" y="5585252"/>
            <a:ext cx="4578179" cy="507831"/>
          </a:xfrm>
          <a:prstGeom prst="rect">
            <a:avLst/>
          </a:prstGeom>
          <a:noFill/>
        </p:spPr>
        <p:txBody>
          <a:bodyPr wrap="square" rtlCol="0">
            <a:spAutoFit/>
          </a:bodyPr>
          <a:lstStyle/>
          <a:p>
            <a:pPr lvl="0"/>
            <a:r>
              <a:rPr lang="en-US" sz="900" dirty="0">
                <a:solidFill>
                  <a:schemeClr val="bg1"/>
                </a:solidFill>
              </a:rPr>
              <a:t>http://bloodtribe.org/wp-content/uploads/2018/11/Drug-Magazine.pdf</a:t>
            </a:r>
          </a:p>
          <a:p>
            <a:endParaRPr lang="en-US" dirty="0"/>
          </a:p>
        </p:txBody>
      </p:sp>
      <p:sp>
        <p:nvSpPr>
          <p:cNvPr id="8" name="Rectangle 7"/>
          <p:cNvSpPr/>
          <p:nvPr/>
        </p:nvSpPr>
        <p:spPr>
          <a:xfrm>
            <a:off x="381000" y="5649499"/>
            <a:ext cx="4572000" cy="215444"/>
          </a:xfrm>
          <a:prstGeom prst="rect">
            <a:avLst/>
          </a:prstGeom>
        </p:spPr>
        <p:txBody>
          <a:bodyPr>
            <a:spAutoFit/>
          </a:bodyPr>
          <a:lstStyle/>
          <a:p>
            <a:r>
              <a:rPr lang="en-US" sz="800" dirty="0">
                <a:solidFill>
                  <a:srgbClr val="5C6670"/>
                </a:solidFill>
                <a:latin typeface="Arial" panose="020B0604020202020204" pitchFamily="34" charset="0"/>
                <a:hlinkClick r:id="rId5"/>
              </a:rPr>
              <a:t>http://</a:t>
            </a:r>
            <a:r>
              <a:rPr lang="en-US" sz="800" dirty="0" smtClean="0">
                <a:solidFill>
                  <a:srgbClr val="5C6670"/>
                </a:solidFill>
                <a:latin typeface="Arial" panose="020B0604020202020204" pitchFamily="34" charset="0"/>
                <a:hlinkClick r:id="rId5"/>
              </a:rPr>
              <a:t>bloodtribe.org/wp-content/uploads/2018/11/Drug-Magazine.pdf</a:t>
            </a:r>
            <a:r>
              <a:rPr lang="en-US" sz="800" dirty="0" smtClean="0">
                <a:solidFill>
                  <a:srgbClr val="5C6670"/>
                </a:solidFill>
                <a:latin typeface="Arial" panose="020B0604020202020204" pitchFamily="34" charset="0"/>
              </a:rPr>
              <a:t> </a:t>
            </a:r>
            <a:endParaRPr lang="en-US" sz="800" dirty="0">
              <a:solidFill>
                <a:srgbClr val="5C6670"/>
              </a:solidFill>
              <a:latin typeface="Arial" panose="020B0604020202020204" pitchFamily="34" charset="0"/>
            </a:endParaRPr>
          </a:p>
        </p:txBody>
      </p:sp>
    </p:spTree>
    <p:extLst>
      <p:ext uri="{BB962C8B-B14F-4D97-AF65-F5344CB8AC3E}">
        <p14:creationId xmlns:p14="http://schemas.microsoft.com/office/powerpoint/2010/main" val="16934244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22"/>
          </p:nvPr>
        </p:nvSpPr>
        <p:spPr/>
        <p:txBody>
          <a:bodyPr>
            <a:normAutofit fontScale="85000" lnSpcReduction="20000"/>
          </a:bodyPr>
          <a:lstStyle/>
          <a:p>
            <a:r>
              <a:rPr lang="en-US" dirty="0" err="1" smtClean="0"/>
              <a:t>Chippewas</a:t>
            </a:r>
            <a:r>
              <a:rPr lang="en-US" dirty="0" smtClean="0"/>
              <a:t> of the Thames First Nation</a:t>
            </a:r>
            <a:endParaRPr lang="en-US" dirty="0"/>
          </a:p>
        </p:txBody>
      </p:sp>
      <p:sp>
        <p:nvSpPr>
          <p:cNvPr id="3" name="Date Placeholder 2"/>
          <p:cNvSpPr>
            <a:spLocks noGrp="1"/>
          </p:cNvSpPr>
          <p:nvPr>
            <p:ph type="dt" sz="half" idx="23"/>
          </p:nvPr>
        </p:nvSpPr>
        <p:spPr/>
        <p:txBody>
          <a:bodyPr/>
          <a:lstStyle/>
          <a:p>
            <a:pPr>
              <a:defRPr/>
            </a:pPr>
            <a:r>
              <a:rPr lang="en-US" smtClean="0"/>
              <a:t>January-25-19</a:t>
            </a:r>
            <a:endParaRPr lang="en-CA" dirty="0"/>
          </a:p>
        </p:txBody>
      </p:sp>
      <p:pic>
        <p:nvPicPr>
          <p:cNvPr id="6" name="Picture 5"/>
          <p:cNvPicPr>
            <a:picLocks noChangeAspect="1"/>
          </p:cNvPicPr>
          <p:nvPr/>
        </p:nvPicPr>
        <p:blipFill rotWithShape="1">
          <a:blip r:embed="rId3"/>
          <a:srcRect l="3974" t="1" r="6114" b="2377"/>
          <a:stretch/>
        </p:blipFill>
        <p:spPr>
          <a:xfrm rot="570446">
            <a:off x="5485199" y="2743180"/>
            <a:ext cx="3332284" cy="3308572"/>
          </a:xfrm>
          <a:prstGeom prst="rect">
            <a:avLst/>
          </a:prstGeom>
        </p:spPr>
      </p:pic>
      <p:pic>
        <p:nvPicPr>
          <p:cNvPr id="4" name="Content Placeholder 3"/>
          <p:cNvPicPr>
            <a:picLocks noGrp="1" noChangeAspect="1"/>
          </p:cNvPicPr>
          <p:nvPr>
            <p:ph type="pic" sz="quarter" idx="14"/>
          </p:nvPr>
        </p:nvPicPr>
        <p:blipFill rotWithShape="1">
          <a:blip r:embed="rId4"/>
          <a:srcRect l="961" r="2418"/>
          <a:stretch/>
        </p:blipFill>
        <p:spPr>
          <a:xfrm>
            <a:off x="533400" y="838200"/>
            <a:ext cx="5180964" cy="4782760"/>
          </a:xfrm>
          <a:prstGeom prst="rect">
            <a:avLst/>
          </a:prstGeom>
        </p:spPr>
      </p:pic>
      <p:sp>
        <p:nvSpPr>
          <p:cNvPr id="10" name="Slide Number Placeholder 9"/>
          <p:cNvSpPr>
            <a:spLocks noGrp="1"/>
          </p:cNvSpPr>
          <p:nvPr>
            <p:ph type="sldNum" sz="quarter" idx="27"/>
          </p:nvPr>
        </p:nvSpPr>
        <p:spPr/>
        <p:txBody>
          <a:bodyPr/>
          <a:lstStyle/>
          <a:p>
            <a:pPr>
              <a:defRPr/>
            </a:pPr>
            <a:fld id="{8A9277BE-5DF1-4CBC-8139-FE686D0985CD}" type="slidenum">
              <a:rPr lang="en-CA" smtClean="0"/>
              <a:pPr>
                <a:defRPr/>
              </a:pPr>
              <a:t>32</a:t>
            </a:fld>
            <a:endParaRPr lang="en-CA" dirty="0"/>
          </a:p>
        </p:txBody>
      </p:sp>
      <p:sp>
        <p:nvSpPr>
          <p:cNvPr id="7" name="TextBox 6"/>
          <p:cNvSpPr txBox="1"/>
          <p:nvPr/>
        </p:nvSpPr>
        <p:spPr>
          <a:xfrm>
            <a:off x="235536" y="5555908"/>
            <a:ext cx="3688492" cy="646331"/>
          </a:xfrm>
          <a:prstGeom prst="rect">
            <a:avLst/>
          </a:prstGeom>
          <a:noFill/>
        </p:spPr>
        <p:txBody>
          <a:bodyPr wrap="square" rtlCol="0">
            <a:spAutoFit/>
          </a:bodyPr>
          <a:lstStyle/>
          <a:p>
            <a:pPr lvl="0"/>
            <a:r>
              <a:rPr lang="en-US" sz="900" dirty="0">
                <a:solidFill>
                  <a:schemeClr val="bg1"/>
                </a:solidFill>
              </a:rPr>
              <a:t>http://anishinabeknews.ca/2018/09/12/chippewas-of-the-thames-first-nation-launch-harm-reduction-program/</a:t>
            </a:r>
          </a:p>
          <a:p>
            <a:endParaRPr lang="en-US" dirty="0"/>
          </a:p>
        </p:txBody>
      </p:sp>
      <p:sp>
        <p:nvSpPr>
          <p:cNvPr id="8" name="TextBox 7"/>
          <p:cNvSpPr txBox="1"/>
          <p:nvPr/>
        </p:nvSpPr>
        <p:spPr>
          <a:xfrm>
            <a:off x="467742" y="5620960"/>
            <a:ext cx="4648200" cy="215444"/>
          </a:xfrm>
          <a:prstGeom prst="rect">
            <a:avLst/>
          </a:prstGeom>
          <a:noFill/>
        </p:spPr>
        <p:txBody>
          <a:bodyPr wrap="square" rtlCol="0">
            <a:spAutoFit/>
          </a:bodyPr>
          <a:lstStyle/>
          <a:p>
            <a:r>
              <a:rPr lang="en-US" sz="800" dirty="0">
                <a:solidFill>
                  <a:srgbClr val="5C6670"/>
                </a:solidFill>
                <a:latin typeface="Arial" panose="020B0604020202020204" pitchFamily="34" charset="0"/>
                <a:hlinkClick r:id="rId5"/>
              </a:rPr>
              <a:t>https://</a:t>
            </a:r>
            <a:r>
              <a:rPr lang="en-US" sz="800" dirty="0" smtClean="0">
                <a:solidFill>
                  <a:srgbClr val="5C6670"/>
                </a:solidFill>
                <a:latin typeface="Arial" panose="020B0604020202020204" pitchFamily="34" charset="0"/>
                <a:hlinkClick r:id="rId5"/>
              </a:rPr>
              <a:t>www.cbc.ca/news/canada/thunder-bay/fort-william-first-nation-harm-reduction-1.4421962</a:t>
            </a:r>
            <a:r>
              <a:rPr lang="en-US" sz="800" dirty="0" smtClean="0">
                <a:solidFill>
                  <a:srgbClr val="5C6670"/>
                </a:solidFill>
                <a:latin typeface="Arial" panose="020B0604020202020204" pitchFamily="34" charset="0"/>
              </a:rPr>
              <a:t> </a:t>
            </a:r>
            <a:endParaRPr lang="en-US" sz="800" dirty="0">
              <a:solidFill>
                <a:srgbClr val="5C6670"/>
              </a:solidFill>
              <a:latin typeface="Arial" panose="020B0604020202020204" pitchFamily="34" charset="0"/>
            </a:endParaRPr>
          </a:p>
        </p:txBody>
      </p:sp>
    </p:spTree>
    <p:extLst>
      <p:ext uri="{BB962C8B-B14F-4D97-AF65-F5344CB8AC3E}">
        <p14:creationId xmlns:p14="http://schemas.microsoft.com/office/powerpoint/2010/main" val="12327571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3"/>
          </p:nvPr>
        </p:nvSpPr>
        <p:spPr/>
        <p:txBody>
          <a:bodyPr/>
          <a:lstStyle/>
          <a:p>
            <a:pPr>
              <a:defRPr/>
            </a:pPr>
            <a:r>
              <a:rPr lang="en-US" smtClean="0"/>
              <a:t>January-25-19</a:t>
            </a:r>
            <a:endParaRPr lang="en-CA" dirty="0"/>
          </a:p>
        </p:txBody>
      </p:sp>
      <p:sp>
        <p:nvSpPr>
          <p:cNvPr id="2" name="TextBox 1"/>
          <p:cNvSpPr txBox="1"/>
          <p:nvPr/>
        </p:nvSpPr>
        <p:spPr>
          <a:xfrm>
            <a:off x="2438400" y="6394514"/>
            <a:ext cx="5334000" cy="338554"/>
          </a:xfrm>
          <a:prstGeom prst="rect">
            <a:avLst/>
          </a:prstGeom>
          <a:noFill/>
        </p:spPr>
        <p:txBody>
          <a:bodyPr wrap="square" rtlCol="0">
            <a:spAutoFit/>
          </a:bodyPr>
          <a:lstStyle/>
          <a:p>
            <a:r>
              <a:rPr lang="en-US" sz="800" dirty="0">
                <a:solidFill>
                  <a:srgbClr val="5C6670"/>
                </a:solidFill>
                <a:latin typeface="Arial" panose="020B0604020202020204" pitchFamily="34" charset="0"/>
                <a:hlinkClick r:id="rId3"/>
              </a:rPr>
              <a:t>http://</a:t>
            </a:r>
            <a:r>
              <a:rPr lang="en-US" sz="800" dirty="0" smtClean="0">
                <a:solidFill>
                  <a:srgbClr val="5C6670"/>
                </a:solidFill>
                <a:latin typeface="Arial" panose="020B0604020202020204" pitchFamily="34" charset="0"/>
                <a:hlinkClick r:id="rId3"/>
              </a:rPr>
              <a:t>www.fnha.ca/about/news-and-events/news/not-just-naloxone-training-a-three-day-train-the-trainer-workshop</a:t>
            </a:r>
            <a:r>
              <a:rPr lang="en-US" sz="800" dirty="0" smtClean="0">
                <a:solidFill>
                  <a:srgbClr val="5C6670"/>
                </a:solidFill>
                <a:latin typeface="Arial" panose="020B0604020202020204" pitchFamily="34" charset="0"/>
              </a:rPr>
              <a:t> </a:t>
            </a:r>
            <a:endParaRPr lang="en-US" sz="800" dirty="0">
              <a:solidFill>
                <a:srgbClr val="5C6670"/>
              </a:solidFill>
              <a:latin typeface="Arial" panose="020B0604020202020204" pitchFamily="34" charset="0"/>
            </a:endParaRPr>
          </a:p>
          <a:p>
            <a:endParaRPr lang="en-US" sz="800" dirty="0">
              <a:latin typeface="Arial" panose="020B0604020202020204" pitchFamily="34" charset="0"/>
            </a:endParaRPr>
          </a:p>
        </p:txBody>
      </p:sp>
      <p:pic>
        <p:nvPicPr>
          <p:cNvPr id="4" name="Picture 3"/>
          <p:cNvPicPr>
            <a:picLocks noChangeAspect="1"/>
          </p:cNvPicPr>
          <p:nvPr/>
        </p:nvPicPr>
        <p:blipFill>
          <a:blip r:embed="rId4"/>
          <a:stretch>
            <a:fillRect/>
          </a:stretch>
        </p:blipFill>
        <p:spPr>
          <a:xfrm>
            <a:off x="1676400" y="914400"/>
            <a:ext cx="6477000" cy="3825891"/>
          </a:xfrm>
          <a:prstGeom prst="rect">
            <a:avLst/>
          </a:prstGeom>
        </p:spPr>
      </p:pic>
      <p:sp>
        <p:nvSpPr>
          <p:cNvPr id="7" name="Slide Number Placeholder 6"/>
          <p:cNvSpPr>
            <a:spLocks noGrp="1"/>
          </p:cNvSpPr>
          <p:nvPr>
            <p:ph type="sldNum" sz="quarter" idx="27"/>
          </p:nvPr>
        </p:nvSpPr>
        <p:spPr/>
        <p:txBody>
          <a:bodyPr/>
          <a:lstStyle/>
          <a:p>
            <a:pPr>
              <a:defRPr/>
            </a:pPr>
            <a:fld id="{8A9277BE-5DF1-4CBC-8139-FE686D0985CD}" type="slidenum">
              <a:rPr lang="en-CA" smtClean="0"/>
              <a:pPr>
                <a:defRPr/>
              </a:pPr>
              <a:t>33</a:t>
            </a:fld>
            <a:endParaRPr lang="en-CA" dirty="0"/>
          </a:p>
        </p:txBody>
      </p:sp>
      <p:pic>
        <p:nvPicPr>
          <p:cNvPr id="5" name="Picture Placeholder 4"/>
          <p:cNvPicPr>
            <a:picLocks noGrp="1" noChangeAspect="1"/>
          </p:cNvPicPr>
          <p:nvPr>
            <p:ph type="pic" sz="quarter" idx="14"/>
          </p:nvPr>
        </p:nvPicPr>
        <p:blipFill rotWithShape="1">
          <a:blip r:embed="rId5" cstate="print">
            <a:extLst>
              <a:ext uri="{28A0092B-C50C-407E-A947-70E740481C1C}">
                <a14:useLocalDpi xmlns:a14="http://schemas.microsoft.com/office/drawing/2010/main" val="0"/>
              </a:ext>
            </a:extLst>
          </a:blip>
          <a:srcRect l="3853" t="2675" r="3445" b="3748"/>
          <a:stretch/>
        </p:blipFill>
        <p:spPr>
          <a:xfrm rot="1150723">
            <a:off x="6163352" y="2798174"/>
            <a:ext cx="2400300" cy="3135086"/>
          </a:xfrm>
        </p:spPr>
      </p:pic>
      <p:pic>
        <p:nvPicPr>
          <p:cNvPr id="8" name="Picture 7"/>
          <p:cNvPicPr>
            <a:picLocks noChangeAspect="1"/>
          </p:cNvPicPr>
          <p:nvPr/>
        </p:nvPicPr>
        <p:blipFill rotWithShape="1">
          <a:blip r:embed="rId6"/>
          <a:srcRect l="5258" t="4016" r="5303" b="2506"/>
          <a:stretch/>
        </p:blipFill>
        <p:spPr>
          <a:xfrm rot="20881212">
            <a:off x="767505" y="2661326"/>
            <a:ext cx="2489121" cy="3251097"/>
          </a:xfrm>
          <a:prstGeom prst="rect">
            <a:avLst/>
          </a:prstGeom>
        </p:spPr>
      </p:pic>
      <p:sp>
        <p:nvSpPr>
          <p:cNvPr id="9" name="Text Placeholder 4"/>
          <p:cNvSpPr>
            <a:spLocks noGrp="1"/>
          </p:cNvSpPr>
          <p:nvPr>
            <p:ph type="body" sz="quarter" idx="22"/>
          </p:nvPr>
        </p:nvSpPr>
        <p:spPr>
          <a:xfrm>
            <a:off x="467742" y="260648"/>
            <a:ext cx="6912570" cy="301625"/>
          </a:xfrm>
        </p:spPr>
        <p:txBody>
          <a:bodyPr>
            <a:normAutofit fontScale="85000" lnSpcReduction="20000"/>
          </a:bodyPr>
          <a:lstStyle/>
          <a:p>
            <a:r>
              <a:rPr lang="en-US" dirty="0" smtClean="0"/>
              <a:t>Not Just Naloxone Training in British Columbia</a:t>
            </a:r>
            <a:endParaRPr lang="en-US" dirty="0"/>
          </a:p>
        </p:txBody>
      </p:sp>
    </p:spTree>
    <p:extLst>
      <p:ext uri="{BB962C8B-B14F-4D97-AF65-F5344CB8AC3E}">
        <p14:creationId xmlns:p14="http://schemas.microsoft.com/office/powerpoint/2010/main" val="21950254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22"/>
          </p:nvPr>
        </p:nvSpPr>
        <p:spPr/>
        <p:txBody>
          <a:bodyPr>
            <a:normAutofit fontScale="85000" lnSpcReduction="20000"/>
          </a:bodyPr>
          <a:lstStyle/>
          <a:p>
            <a:r>
              <a:rPr lang="en-US" dirty="0" smtClean="0"/>
              <a:t>First Nations Health Authority in British Columbia</a:t>
            </a:r>
            <a:endParaRPr lang="en-US" dirty="0"/>
          </a:p>
        </p:txBody>
      </p:sp>
      <p:sp>
        <p:nvSpPr>
          <p:cNvPr id="5" name="Date Placeholder 4"/>
          <p:cNvSpPr>
            <a:spLocks noGrp="1"/>
          </p:cNvSpPr>
          <p:nvPr>
            <p:ph type="dt" sz="half" idx="23"/>
          </p:nvPr>
        </p:nvSpPr>
        <p:spPr/>
        <p:txBody>
          <a:bodyPr/>
          <a:lstStyle/>
          <a:p>
            <a:pPr>
              <a:defRPr/>
            </a:pPr>
            <a:r>
              <a:rPr lang="en-US" smtClean="0"/>
              <a:t>January-25-19</a:t>
            </a:r>
            <a:endParaRPr lang="en-CA" dirty="0"/>
          </a:p>
        </p:txBody>
      </p:sp>
      <p:pic>
        <p:nvPicPr>
          <p:cNvPr id="4" name="Content Placeholder 3"/>
          <p:cNvPicPr>
            <a:picLocks noGrp="1" noChangeAspect="1"/>
          </p:cNvPicPr>
          <p:nvPr>
            <p:ph type="pic" sz="quarter" idx="14"/>
          </p:nvPr>
        </p:nvPicPr>
        <p:blipFill rotWithShape="1">
          <a:blip r:embed="rId3"/>
          <a:srcRect l="3431" r="3485" b="2572"/>
          <a:stretch/>
        </p:blipFill>
        <p:spPr>
          <a:xfrm>
            <a:off x="395844" y="761999"/>
            <a:ext cx="8437322" cy="5571923"/>
          </a:xfrm>
          <a:prstGeom prst="roundRect">
            <a:avLst/>
          </a:prstGeom>
        </p:spPr>
      </p:pic>
      <p:sp>
        <p:nvSpPr>
          <p:cNvPr id="8" name="Slide Number Placeholder 7"/>
          <p:cNvSpPr>
            <a:spLocks noGrp="1"/>
          </p:cNvSpPr>
          <p:nvPr>
            <p:ph type="sldNum" sz="quarter" idx="27"/>
          </p:nvPr>
        </p:nvSpPr>
        <p:spPr/>
        <p:txBody>
          <a:bodyPr/>
          <a:lstStyle/>
          <a:p>
            <a:pPr>
              <a:defRPr/>
            </a:pPr>
            <a:fld id="{8A9277BE-5DF1-4CBC-8139-FE686D0985CD}" type="slidenum">
              <a:rPr lang="en-CA" smtClean="0"/>
              <a:pPr>
                <a:defRPr/>
              </a:pPr>
              <a:t>34</a:t>
            </a:fld>
            <a:endParaRPr lang="en-CA" dirty="0"/>
          </a:p>
        </p:txBody>
      </p:sp>
      <p:sp>
        <p:nvSpPr>
          <p:cNvPr id="3" name="TextBox 2"/>
          <p:cNvSpPr txBox="1"/>
          <p:nvPr/>
        </p:nvSpPr>
        <p:spPr>
          <a:xfrm>
            <a:off x="1905000" y="6373899"/>
            <a:ext cx="5900351" cy="377026"/>
          </a:xfrm>
          <a:prstGeom prst="rect">
            <a:avLst/>
          </a:prstGeom>
          <a:noFill/>
        </p:spPr>
        <p:txBody>
          <a:bodyPr wrap="square" rtlCol="0">
            <a:spAutoFit/>
          </a:bodyPr>
          <a:lstStyle/>
          <a:p>
            <a:r>
              <a:rPr lang="en-US" sz="800" dirty="0">
                <a:solidFill>
                  <a:srgbClr val="5C6670"/>
                </a:solidFill>
                <a:latin typeface="Arial" panose="020B0604020202020204" pitchFamily="34" charset="0"/>
                <a:hlinkClick r:id="rId4"/>
              </a:rPr>
              <a:t>http://</a:t>
            </a:r>
            <a:r>
              <a:rPr lang="en-US" sz="800" dirty="0" smtClean="0">
                <a:solidFill>
                  <a:srgbClr val="5C6670"/>
                </a:solidFill>
                <a:latin typeface="Arial" panose="020B0604020202020204" pitchFamily="34" charset="0"/>
                <a:hlinkClick r:id="rId4"/>
              </a:rPr>
              <a:t>www.fnha.ca/wellnessContent/Wellness/FNHA-Indigenous-Harm-Reduction-Principles-and-Practices-Fact-Sheet.pdf</a:t>
            </a:r>
            <a:r>
              <a:rPr lang="en-US" sz="800" dirty="0" smtClean="0">
                <a:solidFill>
                  <a:srgbClr val="5C6670"/>
                </a:solidFill>
                <a:latin typeface="Arial" panose="020B0604020202020204" pitchFamily="34" charset="0"/>
              </a:rPr>
              <a:t> </a:t>
            </a:r>
            <a:endParaRPr lang="en-US" sz="800" dirty="0">
              <a:solidFill>
                <a:srgbClr val="5C6670"/>
              </a:solidFill>
              <a:latin typeface="Arial" panose="020B0604020202020204" pitchFamily="34" charset="0"/>
            </a:endParaRPr>
          </a:p>
          <a:p>
            <a:endParaRPr lang="en-US" sz="1050" dirty="0"/>
          </a:p>
        </p:txBody>
      </p:sp>
    </p:spTree>
    <p:extLst>
      <p:ext uri="{BB962C8B-B14F-4D97-AF65-F5344CB8AC3E}">
        <p14:creationId xmlns:p14="http://schemas.microsoft.com/office/powerpoint/2010/main" val="40682004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3"/>
          </p:nvPr>
        </p:nvSpPr>
        <p:spPr/>
        <p:txBody>
          <a:bodyPr/>
          <a:lstStyle/>
          <a:p>
            <a:pPr>
              <a:defRPr/>
            </a:pPr>
            <a:r>
              <a:rPr lang="en-US" smtClean="0"/>
              <a:t>January-25-19</a:t>
            </a:r>
            <a:endParaRPr lang="en-CA" dirty="0"/>
          </a:p>
        </p:txBody>
      </p:sp>
      <p:sp>
        <p:nvSpPr>
          <p:cNvPr id="5" name="Content Placeholder 4"/>
          <p:cNvSpPr>
            <a:spLocks noGrp="1"/>
          </p:cNvSpPr>
          <p:nvPr>
            <p:ph sz="quarter" idx="26"/>
          </p:nvPr>
        </p:nvSpPr>
        <p:spPr>
          <a:xfrm>
            <a:off x="539749" y="1600200"/>
            <a:ext cx="8223251" cy="4572000"/>
          </a:xfrm>
        </p:spPr>
        <p:txBody>
          <a:bodyPr/>
          <a:lstStyle/>
          <a:p>
            <a:pPr lvl="0"/>
            <a:r>
              <a:rPr lang="en-US" sz="2200" dirty="0"/>
              <a:t>Use at an SCS, OPS, or with others. </a:t>
            </a:r>
            <a:r>
              <a:rPr lang="en-US" sz="2200" b="1" dirty="0"/>
              <a:t>Avoid using alone.</a:t>
            </a:r>
          </a:p>
          <a:p>
            <a:pPr marL="0" lvl="0" indent="0">
              <a:buNone/>
            </a:pPr>
            <a:endParaRPr lang="en-US" sz="1050" dirty="0"/>
          </a:p>
          <a:p>
            <a:pPr lvl="0"/>
            <a:r>
              <a:rPr lang="en-US" sz="2200" b="1" dirty="0"/>
              <a:t>Start low and go slow</a:t>
            </a:r>
            <a:r>
              <a:rPr lang="en-US" sz="2200" dirty="0"/>
              <a:t>. Do a small test dose before proceeding with use. </a:t>
            </a:r>
          </a:p>
          <a:p>
            <a:pPr marL="0" lvl="0" indent="0">
              <a:buNone/>
            </a:pPr>
            <a:endParaRPr lang="en-CA" sz="1050" dirty="0"/>
          </a:p>
          <a:p>
            <a:pPr lvl="0"/>
            <a:r>
              <a:rPr lang="en-US" sz="2200" dirty="0"/>
              <a:t>Use one substance at a time. </a:t>
            </a:r>
            <a:r>
              <a:rPr lang="en-US" sz="2200" b="1" dirty="0"/>
              <a:t>Avoid mixing substances.</a:t>
            </a:r>
          </a:p>
          <a:p>
            <a:pPr marL="0" lvl="0" indent="0">
              <a:buNone/>
            </a:pPr>
            <a:endParaRPr lang="en-US" sz="1050" dirty="0"/>
          </a:p>
          <a:p>
            <a:pPr lvl="0"/>
            <a:r>
              <a:rPr lang="en-US" sz="2200" dirty="0"/>
              <a:t>Know your tolerance and be mindful of health status changes. </a:t>
            </a:r>
          </a:p>
          <a:p>
            <a:pPr marL="0" lvl="0" indent="0">
              <a:buNone/>
            </a:pPr>
            <a:endParaRPr lang="en-US" sz="1050" dirty="0"/>
          </a:p>
          <a:p>
            <a:pPr lvl="0"/>
            <a:r>
              <a:rPr lang="en-US" sz="2200" dirty="0"/>
              <a:t>Know the signs and symptoms of </a:t>
            </a:r>
            <a:r>
              <a:rPr lang="en-US" sz="2200" dirty="0" smtClean="0"/>
              <a:t>overdose </a:t>
            </a:r>
            <a:r>
              <a:rPr lang="en-US" sz="2200" dirty="0"/>
              <a:t>and </a:t>
            </a:r>
            <a:r>
              <a:rPr lang="en-US" sz="2200" b="1" dirty="0"/>
              <a:t>call 911</a:t>
            </a:r>
            <a:r>
              <a:rPr lang="en-US" sz="2200" dirty="0"/>
              <a:t> if you suspect it.</a:t>
            </a:r>
          </a:p>
          <a:p>
            <a:pPr marL="0" lvl="0" indent="0">
              <a:buNone/>
            </a:pPr>
            <a:endParaRPr lang="en-CA" sz="1050" dirty="0"/>
          </a:p>
          <a:p>
            <a:pPr lvl="0"/>
            <a:r>
              <a:rPr lang="en-US" sz="2200" dirty="0"/>
              <a:t>Carry </a:t>
            </a:r>
            <a:r>
              <a:rPr lang="en-US" sz="2200" dirty="0" smtClean="0"/>
              <a:t>a naloxone kit </a:t>
            </a:r>
            <a:r>
              <a:rPr lang="en-US" sz="2200" dirty="0"/>
              <a:t>and </a:t>
            </a:r>
            <a:r>
              <a:rPr lang="en-US" sz="2200" b="1" dirty="0"/>
              <a:t>know how to recognize and respond</a:t>
            </a:r>
            <a:r>
              <a:rPr lang="en-US" sz="2200" dirty="0"/>
              <a:t> to suspected opioid </a:t>
            </a:r>
            <a:r>
              <a:rPr lang="en-US" sz="2200" dirty="0" smtClean="0"/>
              <a:t>overdose.</a:t>
            </a:r>
            <a:endParaRPr lang="en-US" sz="2200" dirty="0"/>
          </a:p>
          <a:p>
            <a:pPr lvl="0"/>
            <a:endParaRPr lang="en-CA" sz="2000" dirty="0"/>
          </a:p>
          <a:p>
            <a:endParaRPr lang="en-CA" sz="2000" dirty="0"/>
          </a:p>
          <a:p>
            <a:endParaRPr lang="en-US" sz="2000" dirty="0" smtClean="0"/>
          </a:p>
          <a:p>
            <a:endParaRPr lang="en-US" sz="2000" dirty="0" smtClean="0"/>
          </a:p>
          <a:p>
            <a:pPr marL="0" indent="0">
              <a:buNone/>
            </a:pPr>
            <a:endParaRPr lang="en-CA" dirty="0"/>
          </a:p>
        </p:txBody>
      </p:sp>
      <p:sp>
        <p:nvSpPr>
          <p:cNvPr id="6" name="Title 5"/>
          <p:cNvSpPr>
            <a:spLocks noGrp="1"/>
          </p:cNvSpPr>
          <p:nvPr>
            <p:ph type="title"/>
          </p:nvPr>
        </p:nvSpPr>
        <p:spPr>
          <a:xfrm>
            <a:off x="539749" y="678545"/>
            <a:ext cx="8223251" cy="855637"/>
          </a:xfrm>
        </p:spPr>
        <p:txBody>
          <a:bodyPr/>
          <a:lstStyle/>
          <a:p>
            <a:pPr algn="ctr"/>
            <a:r>
              <a:rPr lang="en-US" sz="3600" b="1" dirty="0" smtClean="0">
                <a:solidFill>
                  <a:schemeClr val="accent1"/>
                </a:solidFill>
              </a:rPr>
              <a:t>Safer Substance Use</a:t>
            </a:r>
            <a:endParaRPr lang="en-CA" sz="3600" b="1" dirty="0">
              <a:solidFill>
                <a:schemeClr val="accent1"/>
              </a:solidFill>
            </a:endParaRPr>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35</a:t>
            </a:fld>
            <a:endParaRPr lang="en-CA" dirty="0"/>
          </a:p>
        </p:txBody>
      </p:sp>
    </p:spTree>
    <p:extLst>
      <p:ext uri="{BB962C8B-B14F-4D97-AF65-F5344CB8AC3E}">
        <p14:creationId xmlns:p14="http://schemas.microsoft.com/office/powerpoint/2010/main" val="23538403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141227" y="6248400"/>
            <a:ext cx="5029200" cy="338554"/>
          </a:xfrm>
          <a:prstGeom prst="rect">
            <a:avLst/>
          </a:prstGeom>
        </p:spPr>
        <p:txBody>
          <a:bodyPr wrap="square">
            <a:spAutoFit/>
          </a:bodyPr>
          <a:lstStyle/>
          <a:p>
            <a:r>
              <a:rPr lang="en-US" sz="800" dirty="0" smtClean="0">
                <a:solidFill>
                  <a:srgbClr val="5C6670"/>
                </a:solidFill>
                <a:latin typeface="Arial" panose="020B0604020202020204" pitchFamily="34" charset="0"/>
              </a:rPr>
              <a:t>With permission from Monique Tula and credit to Daniel Raymond, Harm Reduction Coalition</a:t>
            </a:r>
          </a:p>
          <a:p>
            <a:r>
              <a:rPr lang="en-CA" sz="800" dirty="0" smtClean="0">
                <a:solidFill>
                  <a:srgbClr val="5C6670"/>
                </a:solidFill>
                <a:latin typeface="Arial" panose="020B0604020202020204" pitchFamily="34" charset="0"/>
              </a:rPr>
              <a:t>from </a:t>
            </a:r>
            <a:r>
              <a:rPr lang="en-CA" sz="800" u="sng" dirty="0">
                <a:solidFill>
                  <a:srgbClr val="5C6670"/>
                </a:solidFill>
                <a:latin typeface="Arial" panose="020B0604020202020204" pitchFamily="34" charset="0"/>
                <a:hlinkClick r:id="rId3"/>
              </a:rPr>
              <a:t>https://filtermag.org/2018/10/19/the-harm-reduction-movement-bigger-than-ever-but-facing-threats/</a:t>
            </a:r>
            <a:endParaRPr lang="en-CA" sz="800" dirty="0">
              <a:solidFill>
                <a:srgbClr val="5C6670"/>
              </a:solidFill>
              <a:latin typeface="Arial" panose="020B0604020202020204" pitchFamily="34" charset="0"/>
            </a:endParaRPr>
          </a:p>
        </p:txBody>
      </p:sp>
      <p:sp>
        <p:nvSpPr>
          <p:cNvPr id="9" name="TextBox 8"/>
          <p:cNvSpPr txBox="1"/>
          <p:nvPr/>
        </p:nvSpPr>
        <p:spPr>
          <a:xfrm>
            <a:off x="990600" y="1143000"/>
            <a:ext cx="7559055" cy="3785652"/>
          </a:xfrm>
          <a:prstGeom prst="rect">
            <a:avLst/>
          </a:prstGeom>
          <a:noFill/>
        </p:spPr>
        <p:txBody>
          <a:bodyPr wrap="square" rtlCol="0">
            <a:spAutoFit/>
          </a:bodyPr>
          <a:lstStyle/>
          <a:p>
            <a:r>
              <a:rPr lang="en-US" sz="2400" dirty="0" smtClean="0">
                <a:solidFill>
                  <a:srgbClr val="5C6670"/>
                </a:solidFill>
                <a:latin typeface="Garamond" panose="02020404030301010803" pitchFamily="18" charset="0"/>
              </a:rPr>
              <a:t>“When we talk about harm reduction, we often reduce it to a public health framework, [one of] reducing risks…</a:t>
            </a:r>
          </a:p>
          <a:p>
            <a:r>
              <a:rPr lang="en-US" sz="2400" dirty="0" smtClean="0">
                <a:solidFill>
                  <a:srgbClr val="5C6670"/>
                </a:solidFill>
                <a:latin typeface="Garamond" panose="02020404030301010803" pitchFamily="18" charset="0"/>
              </a:rPr>
              <a:t>That’s harm reduction with a small ‘h-r’.</a:t>
            </a:r>
          </a:p>
          <a:p>
            <a:endParaRPr lang="en-US" sz="2400" dirty="0" smtClean="0">
              <a:solidFill>
                <a:srgbClr val="5C6670"/>
              </a:solidFill>
              <a:latin typeface="Garamond" panose="02020404030301010803" pitchFamily="18" charset="0"/>
            </a:endParaRPr>
          </a:p>
          <a:p>
            <a:r>
              <a:rPr lang="en-US" sz="2400" dirty="0" smtClean="0">
                <a:solidFill>
                  <a:srgbClr val="5C6670"/>
                </a:solidFill>
                <a:latin typeface="Garamond" panose="02020404030301010803" pitchFamily="18" charset="0"/>
              </a:rPr>
              <a:t>Harm reduction is meeting people where they are but not leaving them there. </a:t>
            </a:r>
            <a:endParaRPr lang="en-US" sz="2400" dirty="0">
              <a:solidFill>
                <a:srgbClr val="5C6670"/>
              </a:solidFill>
              <a:latin typeface="Garamond" panose="02020404030301010803" pitchFamily="18" charset="0"/>
            </a:endParaRPr>
          </a:p>
          <a:p>
            <a:endParaRPr lang="en-US" sz="2400" dirty="0" smtClean="0">
              <a:solidFill>
                <a:srgbClr val="5C6670"/>
              </a:solidFill>
              <a:latin typeface="Garamond" panose="02020404030301010803" pitchFamily="18" charset="0"/>
            </a:endParaRPr>
          </a:p>
          <a:p>
            <a:r>
              <a:rPr lang="en-US" sz="2400" dirty="0" smtClean="0">
                <a:solidFill>
                  <a:srgbClr val="5C6670"/>
                </a:solidFill>
                <a:latin typeface="Garamond" panose="02020404030301010803" pitchFamily="18" charset="0"/>
              </a:rPr>
              <a:t>But Harm Reduction with a capital ‘H’ and ‘R’—this is the </a:t>
            </a:r>
            <a:r>
              <a:rPr lang="en-US" sz="2400" b="1" i="1" dirty="0" smtClean="0">
                <a:solidFill>
                  <a:srgbClr val="5C6670"/>
                </a:solidFill>
                <a:latin typeface="Garamond" panose="02020404030301010803" pitchFamily="18" charset="0"/>
              </a:rPr>
              <a:t>movement</a:t>
            </a:r>
            <a:r>
              <a:rPr lang="en-US" sz="2400" dirty="0" smtClean="0">
                <a:solidFill>
                  <a:srgbClr val="5C6670"/>
                </a:solidFill>
                <a:latin typeface="Garamond" panose="02020404030301010803" pitchFamily="18" charset="0"/>
              </a:rPr>
              <a:t>, one that shifts resources and power to the people who are most vulnerable to structural violence.”</a:t>
            </a:r>
            <a:endParaRPr lang="en-CA" sz="2400" dirty="0">
              <a:solidFill>
                <a:srgbClr val="5C6670"/>
              </a:solidFill>
              <a:latin typeface="Garamond" panose="02020404030301010803" pitchFamily="18" charset="0"/>
            </a:endParaRPr>
          </a:p>
        </p:txBody>
      </p:sp>
    </p:spTree>
    <p:extLst>
      <p:ext uri="{BB962C8B-B14F-4D97-AF65-F5344CB8AC3E}">
        <p14:creationId xmlns:p14="http://schemas.microsoft.com/office/powerpoint/2010/main" val="869300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normAutofit/>
          </a:bodyPr>
          <a:lstStyle/>
          <a:p>
            <a:r>
              <a:rPr lang="en-US" sz="2400" b="1" dirty="0" smtClean="0">
                <a:latin typeface="Arial" panose="020B0604020202020204" pitchFamily="34" charset="0"/>
                <a:cs typeface="Arial" panose="020B0604020202020204" pitchFamily="34" charset="0"/>
              </a:rPr>
              <a:t>harm.reduction@ahs.ca</a:t>
            </a:r>
          </a:p>
          <a:p>
            <a:r>
              <a:rPr lang="en-US" sz="2400" b="1" dirty="0" smtClean="0">
                <a:latin typeface="Arial" panose="020B0604020202020204" pitchFamily="34" charset="0"/>
                <a:cs typeface="Arial" panose="020B0604020202020204" pitchFamily="34" charset="0"/>
              </a:rPr>
              <a:t>naloxone.kit@ahs.ca </a:t>
            </a:r>
            <a:endParaRPr lang="en-US" sz="2400" b="1" dirty="0">
              <a:latin typeface="Arial" panose="020B0604020202020204" pitchFamily="34" charset="0"/>
              <a:cs typeface="Arial" panose="020B0604020202020204" pitchFamily="34" charset="0"/>
            </a:endParaRPr>
          </a:p>
          <a:p>
            <a:endParaRPr lang="en-CA" dirty="0"/>
          </a:p>
        </p:txBody>
      </p:sp>
      <p:sp>
        <p:nvSpPr>
          <p:cNvPr id="4" name="Text Placeholder 3"/>
          <p:cNvSpPr>
            <a:spLocks noGrp="1"/>
          </p:cNvSpPr>
          <p:nvPr>
            <p:ph type="body" sz="quarter" idx="10"/>
          </p:nvPr>
        </p:nvSpPr>
        <p:spPr/>
        <p:txBody>
          <a:bodyPr>
            <a:noAutofit/>
          </a:bodyPr>
          <a:lstStyle/>
          <a:p>
            <a:r>
              <a:rPr lang="en-US" sz="4000" dirty="0" smtClean="0"/>
              <a:t>Contact Us</a:t>
            </a:r>
            <a:endParaRPr lang="en-CA" sz="4000" dirty="0"/>
          </a:p>
        </p:txBody>
      </p:sp>
    </p:spTree>
    <p:extLst>
      <p:ext uri="{BB962C8B-B14F-4D97-AF65-F5344CB8AC3E}">
        <p14:creationId xmlns:p14="http://schemas.microsoft.com/office/powerpoint/2010/main" val="39975018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3"/>
          </p:nvPr>
        </p:nvSpPr>
        <p:spPr/>
        <p:txBody>
          <a:bodyPr/>
          <a:lstStyle/>
          <a:p>
            <a:pPr>
              <a:defRPr/>
            </a:pPr>
            <a:r>
              <a:rPr lang="en-US" smtClean="0"/>
              <a:t>January-25-19</a:t>
            </a:r>
            <a:endParaRPr lang="en-CA" dirty="0"/>
          </a:p>
        </p:txBody>
      </p:sp>
      <p:sp>
        <p:nvSpPr>
          <p:cNvPr id="5" name="Content Placeholder 4"/>
          <p:cNvSpPr>
            <a:spLocks noGrp="1"/>
          </p:cNvSpPr>
          <p:nvPr>
            <p:ph sz="quarter" idx="26"/>
          </p:nvPr>
        </p:nvSpPr>
        <p:spPr>
          <a:xfrm>
            <a:off x="539749" y="1468165"/>
            <a:ext cx="8147051" cy="4704035"/>
          </a:xfrm>
        </p:spPr>
        <p:txBody>
          <a:bodyPr/>
          <a:lstStyle/>
          <a:p>
            <a:r>
              <a:rPr lang="en-US" sz="1700" b="1" dirty="0"/>
              <a:t>Drugsafe.ca</a:t>
            </a:r>
            <a:r>
              <a:rPr lang="en-US" sz="1700" dirty="0"/>
              <a:t> </a:t>
            </a:r>
            <a:r>
              <a:rPr lang="en-US" sz="1700" b="1" dirty="0"/>
              <a:t>|</a:t>
            </a:r>
            <a:r>
              <a:rPr lang="en-US" sz="1700" dirty="0"/>
              <a:t> </a:t>
            </a:r>
            <a:r>
              <a:rPr lang="en-US" sz="1700" dirty="0" smtClean="0">
                <a:hlinkClick r:id="rId3"/>
              </a:rPr>
              <a:t>www.drugsafe.ca</a:t>
            </a:r>
            <a:r>
              <a:rPr lang="en-US" sz="1700" dirty="0" smtClean="0"/>
              <a:t> </a:t>
            </a:r>
            <a:endParaRPr lang="en-US" sz="1700" dirty="0"/>
          </a:p>
          <a:p>
            <a:r>
              <a:rPr lang="en-US" sz="1700" b="1" dirty="0"/>
              <a:t>Community Based Naloxone Program</a:t>
            </a:r>
            <a:r>
              <a:rPr lang="en-US" sz="1700" dirty="0"/>
              <a:t> </a:t>
            </a:r>
            <a:r>
              <a:rPr lang="en-US" sz="1700" b="1" dirty="0"/>
              <a:t>|</a:t>
            </a:r>
            <a:r>
              <a:rPr lang="en-US" sz="1700" dirty="0"/>
              <a:t> </a:t>
            </a:r>
            <a:r>
              <a:rPr lang="en-US" sz="1700" dirty="0" smtClean="0">
                <a:hlinkClick r:id="rId4"/>
              </a:rPr>
              <a:t>www.ahs.ca/naloxone</a:t>
            </a:r>
            <a:endParaRPr lang="en-US" sz="1700" dirty="0" smtClean="0"/>
          </a:p>
          <a:p>
            <a:r>
              <a:rPr lang="en-US" sz="1700" b="1" dirty="0" smtClean="0"/>
              <a:t>AHS Opioid </a:t>
            </a:r>
            <a:r>
              <a:rPr lang="en-US" sz="1700" b="1" dirty="0"/>
              <a:t>Treatment </a:t>
            </a:r>
            <a:r>
              <a:rPr lang="en-US" sz="1700" b="1" dirty="0" smtClean="0"/>
              <a:t>Information | </a:t>
            </a:r>
            <a:r>
              <a:rPr lang="en-US" sz="1700" dirty="0" smtClean="0">
                <a:hlinkClick r:id="rId5"/>
              </a:rPr>
              <a:t>www.albertahealthservices.ca/services/odp.aspx</a:t>
            </a:r>
            <a:endParaRPr lang="en-US" sz="1700" dirty="0" smtClean="0"/>
          </a:p>
          <a:p>
            <a:r>
              <a:rPr lang="en-US" sz="1700" b="1" dirty="0" smtClean="0"/>
              <a:t>AHS Indigenous </a:t>
            </a:r>
            <a:r>
              <a:rPr lang="en-US" sz="1700" b="1" dirty="0"/>
              <a:t>Health Program </a:t>
            </a:r>
            <a:r>
              <a:rPr lang="en-US" sz="1700" dirty="0"/>
              <a:t>| </a:t>
            </a:r>
            <a:r>
              <a:rPr lang="en-US" sz="1700" dirty="0" smtClean="0">
                <a:hlinkClick r:id="rId6"/>
              </a:rPr>
              <a:t>www.albertahealthservices.ca/info/Page11949.aspx</a:t>
            </a:r>
            <a:r>
              <a:rPr lang="en-US" sz="1700" dirty="0" smtClean="0"/>
              <a:t> </a:t>
            </a:r>
          </a:p>
          <a:p>
            <a:r>
              <a:rPr lang="en-US" sz="1700" b="1" dirty="0"/>
              <a:t>Alberta Addicts Who Educate and Advocate Responsibly (AAWEAR) | </a:t>
            </a:r>
            <a:r>
              <a:rPr lang="en-US" sz="1700" dirty="0">
                <a:hlinkClick r:id="rId7"/>
              </a:rPr>
              <a:t>www.aawear.org</a:t>
            </a:r>
            <a:r>
              <a:rPr lang="en-US" sz="1700" dirty="0"/>
              <a:t> </a:t>
            </a:r>
          </a:p>
          <a:p>
            <a:r>
              <a:rPr lang="en-US" sz="1700" b="1" dirty="0" smtClean="0"/>
              <a:t>Alberta </a:t>
            </a:r>
            <a:r>
              <a:rPr lang="en-US" sz="1700" b="1" dirty="0"/>
              <a:t>Community Council on HIV (ACCH) |</a:t>
            </a:r>
            <a:r>
              <a:rPr lang="en-US" sz="1700" dirty="0"/>
              <a:t> </a:t>
            </a:r>
            <a:r>
              <a:rPr lang="en-US" sz="1700" dirty="0" smtClean="0">
                <a:hlinkClick r:id="rId8"/>
              </a:rPr>
              <a:t>www.acch.ca</a:t>
            </a:r>
            <a:r>
              <a:rPr lang="en-US" sz="1700" dirty="0" smtClean="0"/>
              <a:t>  </a:t>
            </a:r>
            <a:endParaRPr lang="en-US" sz="1700" dirty="0"/>
          </a:p>
          <a:p>
            <a:r>
              <a:rPr lang="en-US" sz="1700" b="1" dirty="0" smtClean="0"/>
              <a:t>Alberta Native Friendship </a:t>
            </a:r>
            <a:r>
              <a:rPr lang="en-US" sz="1700" b="1" dirty="0" err="1" smtClean="0"/>
              <a:t>Centres</a:t>
            </a:r>
            <a:r>
              <a:rPr lang="en-US" sz="1700" b="1" dirty="0"/>
              <a:t> Association | </a:t>
            </a:r>
            <a:r>
              <a:rPr lang="en-US" sz="1700" dirty="0" smtClean="0">
                <a:hlinkClick r:id="rId9"/>
              </a:rPr>
              <a:t>www.anfca.com</a:t>
            </a:r>
            <a:r>
              <a:rPr lang="en-US" sz="1700" b="1" dirty="0" smtClean="0"/>
              <a:t> </a:t>
            </a:r>
          </a:p>
          <a:p>
            <a:r>
              <a:rPr lang="en-US" sz="1700" b="1" dirty="0" smtClean="0"/>
              <a:t>Government </a:t>
            </a:r>
            <a:r>
              <a:rPr lang="en-US" sz="1700" b="1" dirty="0"/>
              <a:t>of Canada Opioid Crisis &amp; Drug Prevention Campaign | </a:t>
            </a:r>
            <a:r>
              <a:rPr lang="en-US" sz="1700" dirty="0" smtClean="0">
                <a:hlinkClick r:id="rId10"/>
              </a:rPr>
              <a:t>www.canada.ca/en/services/health/campaigns/drug-prevention.html</a:t>
            </a:r>
            <a:r>
              <a:rPr lang="en-US" sz="1700" dirty="0" smtClean="0"/>
              <a:t> </a:t>
            </a:r>
            <a:endParaRPr lang="en-US" sz="1700" dirty="0"/>
          </a:p>
          <a:p>
            <a:r>
              <a:rPr lang="en-US" sz="1700" b="1" dirty="0"/>
              <a:t>Government of Alberta Opioid Crisis Response </a:t>
            </a:r>
            <a:r>
              <a:rPr lang="en-US" sz="1700" dirty="0"/>
              <a:t>| </a:t>
            </a:r>
            <a:r>
              <a:rPr lang="en-US" sz="1700" dirty="0" smtClean="0">
                <a:hlinkClick r:id="rId11"/>
              </a:rPr>
              <a:t>www.alberta.ca/alberta-opioid-crisis-response.aspx</a:t>
            </a:r>
            <a:r>
              <a:rPr lang="en-US" sz="1700" dirty="0" smtClean="0"/>
              <a:t> </a:t>
            </a:r>
          </a:p>
          <a:p>
            <a:r>
              <a:rPr lang="en-US" sz="1700" b="1" dirty="0" smtClean="0"/>
              <a:t>Thunderbird </a:t>
            </a:r>
            <a:r>
              <a:rPr lang="en-US" sz="1700" b="1" dirty="0"/>
              <a:t>Partnership Foundation </a:t>
            </a:r>
            <a:r>
              <a:rPr lang="en-US" sz="1700" dirty="0"/>
              <a:t>| </a:t>
            </a:r>
            <a:r>
              <a:rPr lang="en-US" sz="1700" dirty="0" smtClean="0">
                <a:hlinkClick r:id="rId12"/>
              </a:rPr>
              <a:t>www.thunderbirdpf.org</a:t>
            </a:r>
            <a:r>
              <a:rPr lang="en-US" sz="1700" dirty="0" smtClean="0"/>
              <a:t> </a:t>
            </a:r>
            <a:endParaRPr lang="en-US" sz="1700" dirty="0"/>
          </a:p>
          <a:p>
            <a:pPr lvl="0"/>
            <a:endParaRPr lang="en-CA" sz="1800" dirty="0"/>
          </a:p>
          <a:p>
            <a:endParaRPr lang="en-CA" sz="1800" dirty="0"/>
          </a:p>
          <a:p>
            <a:endParaRPr lang="en-US" sz="1800" dirty="0" smtClean="0"/>
          </a:p>
          <a:p>
            <a:endParaRPr lang="en-US" sz="1800" dirty="0" smtClean="0"/>
          </a:p>
          <a:p>
            <a:pPr marL="0" indent="0">
              <a:buNone/>
            </a:pPr>
            <a:endParaRPr lang="en-CA" sz="4000" dirty="0"/>
          </a:p>
        </p:txBody>
      </p:sp>
      <p:sp>
        <p:nvSpPr>
          <p:cNvPr id="6" name="Title 5"/>
          <p:cNvSpPr>
            <a:spLocks noGrp="1"/>
          </p:cNvSpPr>
          <p:nvPr>
            <p:ph type="title"/>
          </p:nvPr>
        </p:nvSpPr>
        <p:spPr>
          <a:xfrm>
            <a:off x="503601" y="668363"/>
            <a:ext cx="8064500" cy="799802"/>
          </a:xfrm>
        </p:spPr>
        <p:txBody>
          <a:bodyPr/>
          <a:lstStyle/>
          <a:p>
            <a:r>
              <a:rPr lang="en-US" sz="4000" b="1" dirty="0" smtClean="0"/>
              <a:t>Resources</a:t>
            </a:r>
            <a:endParaRPr lang="en-CA" sz="4000" b="1"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38</a:t>
            </a:fld>
            <a:endParaRPr lang="en-CA" dirty="0"/>
          </a:p>
        </p:txBody>
      </p:sp>
    </p:spTree>
    <p:extLst>
      <p:ext uri="{BB962C8B-B14F-4D97-AF65-F5344CB8AC3E}">
        <p14:creationId xmlns:p14="http://schemas.microsoft.com/office/powerpoint/2010/main" val="25722384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3"/>
          </p:nvPr>
        </p:nvSpPr>
        <p:spPr/>
        <p:txBody>
          <a:bodyPr/>
          <a:lstStyle/>
          <a:p>
            <a:pPr>
              <a:defRPr/>
            </a:pPr>
            <a:r>
              <a:rPr lang="en-US" smtClean="0"/>
              <a:t>January-25-19</a:t>
            </a:r>
            <a:endParaRPr lang="en-CA" dirty="0"/>
          </a:p>
        </p:txBody>
      </p:sp>
      <p:sp>
        <p:nvSpPr>
          <p:cNvPr id="5" name="Content Placeholder 4"/>
          <p:cNvSpPr>
            <a:spLocks noGrp="1"/>
          </p:cNvSpPr>
          <p:nvPr>
            <p:ph sz="quarter" idx="26"/>
          </p:nvPr>
        </p:nvSpPr>
        <p:spPr>
          <a:xfrm>
            <a:off x="539749" y="1600200"/>
            <a:ext cx="8147051" cy="4572000"/>
          </a:xfrm>
        </p:spPr>
        <p:txBody>
          <a:bodyPr/>
          <a:lstStyle/>
          <a:p>
            <a:r>
              <a:rPr lang="en-US" sz="1400" dirty="0"/>
              <a:t>BC Harm Reduction Strategies &amp; Services. (2011). Harm Reduction Training Manual. Retrieved from </a:t>
            </a:r>
            <a:r>
              <a:rPr lang="en-US" sz="1400" u="sng" dirty="0">
                <a:hlinkClick r:id="rId3"/>
              </a:rPr>
              <a:t>http://www.bccdc.ca/resource-gallery/Documents/Educational%20Materials/Epid/Other/CompleteHRTRAININGMANUALJanuary282011.pdf</a:t>
            </a:r>
            <a:endParaRPr lang="en-US" sz="1400" u="sng" dirty="0"/>
          </a:p>
          <a:p>
            <a:r>
              <a:rPr lang="en-US" sz="1400" dirty="0"/>
              <a:t>BC Harm Reduction Strategies &amp; Services. (2018). Harm Reduction Services. Retrieved from </a:t>
            </a:r>
            <a:r>
              <a:rPr lang="en-US" sz="1400" u="sng" dirty="0">
                <a:hlinkClick r:id="rId4"/>
              </a:rPr>
              <a:t>http://www.bccdc.ca/our-services/programs/harm-reduction</a:t>
            </a:r>
            <a:r>
              <a:rPr lang="en-US" sz="1400" dirty="0"/>
              <a:t>  </a:t>
            </a:r>
            <a:endParaRPr lang="en-US" sz="1400" u="sng" dirty="0"/>
          </a:p>
          <a:p>
            <a:r>
              <a:rPr lang="en-US" sz="1400" dirty="0"/>
              <a:t>BC Ministry of Health. </a:t>
            </a:r>
            <a:r>
              <a:rPr lang="en-US" sz="1400" dirty="0" smtClean="0"/>
              <a:t>(2005). </a:t>
            </a:r>
            <a:r>
              <a:rPr lang="en-US" sz="1400" dirty="0"/>
              <a:t>Harm Reduction: </a:t>
            </a:r>
            <a:r>
              <a:rPr lang="en-US" sz="1400" dirty="0" smtClean="0"/>
              <a:t>A </a:t>
            </a:r>
            <a:r>
              <a:rPr lang="en-US" sz="1400" dirty="0"/>
              <a:t>British Columbia </a:t>
            </a:r>
            <a:r>
              <a:rPr lang="en-US" sz="1400" dirty="0" smtClean="0"/>
              <a:t>Community Guide</a:t>
            </a:r>
            <a:r>
              <a:rPr lang="en-US" sz="1400" dirty="0"/>
              <a:t>. Retrieved from </a:t>
            </a:r>
            <a:r>
              <a:rPr lang="en-US" sz="1400" dirty="0">
                <a:hlinkClick r:id="rId5"/>
              </a:rPr>
              <a:t>https://</a:t>
            </a:r>
            <a:r>
              <a:rPr lang="en-US" sz="1400" dirty="0" smtClean="0">
                <a:hlinkClick r:id="rId5"/>
              </a:rPr>
              <a:t>www.health.gov.bc.ca/library/publications/year/2005/hrcommunityguide.pdf</a:t>
            </a:r>
            <a:r>
              <a:rPr lang="en-US" sz="1400" dirty="0" smtClean="0"/>
              <a:t> </a:t>
            </a:r>
            <a:endParaRPr lang="en-US" sz="1400" u="sng" dirty="0"/>
          </a:p>
          <a:p>
            <a:r>
              <a:rPr lang="en-US" sz="1400" dirty="0" smtClean="0"/>
              <a:t>BC Ministry of Health. (2004). Every Door is the Right Door: A British Columbia Planning Framework to Address Problematic Substance Use and Addiction. </a:t>
            </a:r>
            <a:r>
              <a:rPr lang="en-US" sz="1400" dirty="0"/>
              <a:t>Retrieved from </a:t>
            </a:r>
            <a:r>
              <a:rPr lang="en-US" sz="1400" dirty="0">
                <a:hlinkClick r:id="rId6"/>
              </a:rPr>
              <a:t>https://</a:t>
            </a:r>
            <a:r>
              <a:rPr lang="en-US" sz="1400" dirty="0" smtClean="0">
                <a:hlinkClick r:id="rId6"/>
              </a:rPr>
              <a:t>www.health.gov.bc.ca/library/publications/year/2004/framework_for_substance_use_and_addiction.pdf</a:t>
            </a:r>
            <a:r>
              <a:rPr lang="en-US" sz="1400" dirty="0" smtClean="0"/>
              <a:t> </a:t>
            </a:r>
            <a:endParaRPr lang="en-US" sz="1400" dirty="0"/>
          </a:p>
          <a:p>
            <a:r>
              <a:rPr lang="en-US" sz="1400" dirty="0" smtClean="0"/>
              <a:t>BC Centre for Disease Control. </a:t>
            </a:r>
            <a:r>
              <a:rPr lang="en-US" sz="1400" dirty="0"/>
              <a:t>(2015). </a:t>
            </a:r>
            <a:r>
              <a:rPr lang="en-US" sz="1400" dirty="0" err="1"/>
              <a:t>HealthLinkBC</a:t>
            </a:r>
            <a:r>
              <a:rPr lang="en-US" sz="1400" dirty="0"/>
              <a:t> Understanding Harm Reduction: Substance Use. Retrieved from </a:t>
            </a:r>
            <a:r>
              <a:rPr lang="en-US" sz="1400" u="sng" dirty="0">
                <a:hlinkClick r:id="rId7"/>
              </a:rPr>
              <a:t>https://</a:t>
            </a:r>
            <a:r>
              <a:rPr lang="en-US" sz="1400" u="sng" dirty="0" smtClean="0">
                <a:hlinkClick r:id="rId7"/>
              </a:rPr>
              <a:t>www.healthlinkbc.ca/hlbc/files/documents/healthfiles/hfile102a.pdf</a:t>
            </a:r>
            <a:endParaRPr lang="en-US" sz="1400" u="sng" dirty="0" smtClean="0"/>
          </a:p>
          <a:p>
            <a:r>
              <a:rPr lang="en-US" sz="1400" dirty="0"/>
              <a:t>Canadian Aboriginal AIDS Network. Walk With Me Pathways to Health: Harm Reduction Service Delivery Model. Retrieved from </a:t>
            </a:r>
            <a:r>
              <a:rPr lang="en-US" sz="1400" dirty="0">
                <a:hlinkClick r:id="rId8"/>
              </a:rPr>
              <a:t>http://caan.ca/wp-content/uploads/2012/05/WalkWithMe_en2.pdf</a:t>
            </a:r>
            <a:r>
              <a:rPr lang="en-US" sz="1400" dirty="0"/>
              <a:t> </a:t>
            </a:r>
          </a:p>
          <a:p>
            <a:r>
              <a:rPr lang="en-US" sz="1400" dirty="0"/>
              <a:t>Canadian Research Initiative in Substance Misuse. (2018). Safety Bulletin: Avoid the use of withdrawal management as a standalone treatment. Retrieved from </a:t>
            </a:r>
            <a:r>
              <a:rPr lang="en-US" sz="1400" dirty="0">
                <a:hlinkClick r:id="rId9"/>
              </a:rPr>
              <a:t>https://crism.ca/wp-content/uploads/2018/03/CRISM-WDM-bulletin.pdf</a:t>
            </a:r>
            <a:endParaRPr lang="en-CA" sz="1400" dirty="0"/>
          </a:p>
          <a:p>
            <a:endParaRPr lang="en-US" sz="1400" u="sng" dirty="0"/>
          </a:p>
        </p:txBody>
      </p:sp>
      <p:sp>
        <p:nvSpPr>
          <p:cNvPr id="6" name="Title 5"/>
          <p:cNvSpPr>
            <a:spLocks noGrp="1"/>
          </p:cNvSpPr>
          <p:nvPr>
            <p:ph type="title"/>
          </p:nvPr>
        </p:nvSpPr>
        <p:spPr>
          <a:xfrm>
            <a:off x="503601" y="668363"/>
            <a:ext cx="8064500" cy="1143000"/>
          </a:xfrm>
        </p:spPr>
        <p:txBody>
          <a:bodyPr/>
          <a:lstStyle/>
          <a:p>
            <a:r>
              <a:rPr lang="en-US" sz="4000" b="1" dirty="0" smtClean="0"/>
              <a:t>References</a:t>
            </a:r>
            <a:endParaRPr lang="en-CA" sz="4000" b="1"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39</a:t>
            </a:fld>
            <a:endParaRPr lang="en-CA" dirty="0"/>
          </a:p>
        </p:txBody>
      </p:sp>
    </p:spTree>
    <p:extLst>
      <p:ext uri="{BB962C8B-B14F-4D97-AF65-F5344CB8AC3E}">
        <p14:creationId xmlns:p14="http://schemas.microsoft.com/office/powerpoint/2010/main" val="4294481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3"/>
          </p:nvPr>
        </p:nvSpPr>
        <p:spPr/>
        <p:txBody>
          <a:bodyPr/>
          <a:lstStyle/>
          <a:p>
            <a:pPr>
              <a:defRPr/>
            </a:pPr>
            <a:r>
              <a:rPr lang="en-US" smtClean="0"/>
              <a:t>January-25-19</a:t>
            </a:r>
            <a:endParaRPr lang="en-CA" dirty="0"/>
          </a:p>
        </p:txBody>
      </p:sp>
      <p:sp>
        <p:nvSpPr>
          <p:cNvPr id="8" name="Content Placeholder 7"/>
          <p:cNvSpPr>
            <a:spLocks noGrp="1"/>
          </p:cNvSpPr>
          <p:nvPr>
            <p:ph sz="quarter" idx="26"/>
          </p:nvPr>
        </p:nvSpPr>
        <p:spPr>
          <a:xfrm>
            <a:off x="539750" y="1676400"/>
            <a:ext cx="8064500" cy="4272880"/>
          </a:xfrm>
        </p:spPr>
        <p:txBody>
          <a:bodyPr/>
          <a:lstStyle/>
          <a:p>
            <a:pPr marL="0" indent="0">
              <a:buNone/>
            </a:pPr>
            <a:r>
              <a:rPr lang="en-US" sz="2600" dirty="0"/>
              <a:t>S</a:t>
            </a:r>
            <a:r>
              <a:rPr lang="en-US" sz="2600" dirty="0" smtClean="0"/>
              <a:t>ubstances </a:t>
            </a:r>
            <a:r>
              <a:rPr lang="en-US" sz="2600" dirty="0"/>
              <a:t>that affect mental processes </a:t>
            </a:r>
            <a:r>
              <a:rPr lang="en-US" sz="2400" dirty="0" smtClean="0"/>
              <a:t>(i.e., thoughts, behaviour, feelings)</a:t>
            </a:r>
          </a:p>
          <a:p>
            <a:endParaRPr lang="en-US" sz="2400" dirty="0"/>
          </a:p>
          <a:p>
            <a:pPr marL="0" indent="0">
              <a:buNone/>
            </a:pPr>
            <a:r>
              <a:rPr lang="en-US" sz="2600" dirty="0"/>
              <a:t>A neutral and descriptive term for the whole class of substances, legal or illegal, and does not imply abuse or dependence </a:t>
            </a:r>
            <a:endParaRPr lang="en-US" sz="2600" dirty="0" smtClean="0"/>
          </a:p>
          <a:p>
            <a:endParaRPr lang="en-US" sz="2600" dirty="0"/>
          </a:p>
          <a:p>
            <a:pPr marL="0" indent="0">
              <a:buNone/>
            </a:pPr>
            <a:endParaRPr lang="en-US" sz="2600" dirty="0" smtClean="0"/>
          </a:p>
        </p:txBody>
      </p:sp>
      <p:sp>
        <p:nvSpPr>
          <p:cNvPr id="6" name="Title 5"/>
          <p:cNvSpPr>
            <a:spLocks noGrp="1"/>
          </p:cNvSpPr>
          <p:nvPr>
            <p:ph type="title"/>
          </p:nvPr>
        </p:nvSpPr>
        <p:spPr>
          <a:xfrm>
            <a:off x="457200" y="609600"/>
            <a:ext cx="8382000" cy="1219200"/>
          </a:xfrm>
        </p:spPr>
        <p:txBody>
          <a:bodyPr/>
          <a:lstStyle/>
          <a:p>
            <a:r>
              <a:rPr lang="en-US" sz="4400" b="1" dirty="0" smtClean="0"/>
              <a:t>Psychoactive substances</a:t>
            </a:r>
            <a:endParaRPr lang="en-CA" sz="4400" b="1"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4</a:t>
            </a:fld>
            <a:endParaRPr lang="en-CA" dirty="0"/>
          </a:p>
        </p:txBody>
      </p:sp>
    </p:spTree>
    <p:extLst>
      <p:ext uri="{BB962C8B-B14F-4D97-AF65-F5344CB8AC3E}">
        <p14:creationId xmlns:p14="http://schemas.microsoft.com/office/powerpoint/2010/main" val="26712435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3"/>
          </p:nvPr>
        </p:nvSpPr>
        <p:spPr/>
        <p:txBody>
          <a:bodyPr/>
          <a:lstStyle/>
          <a:p>
            <a:pPr>
              <a:defRPr/>
            </a:pPr>
            <a:r>
              <a:rPr lang="en-US" smtClean="0"/>
              <a:t>January-25-19</a:t>
            </a:r>
            <a:endParaRPr lang="en-CA" dirty="0"/>
          </a:p>
        </p:txBody>
      </p:sp>
      <p:sp>
        <p:nvSpPr>
          <p:cNvPr id="5" name="Content Placeholder 4"/>
          <p:cNvSpPr>
            <a:spLocks noGrp="1"/>
          </p:cNvSpPr>
          <p:nvPr>
            <p:ph sz="quarter" idx="26"/>
          </p:nvPr>
        </p:nvSpPr>
        <p:spPr>
          <a:xfrm>
            <a:off x="539749" y="1600200"/>
            <a:ext cx="8147051" cy="4572000"/>
          </a:xfrm>
        </p:spPr>
        <p:txBody>
          <a:bodyPr/>
          <a:lstStyle/>
          <a:p>
            <a:r>
              <a:rPr lang="en-US" sz="1400" dirty="0" smtClean="0"/>
              <a:t>Government </a:t>
            </a:r>
            <a:r>
              <a:rPr lang="en-US" sz="1400" dirty="0"/>
              <a:t>of British Columbia. (</a:t>
            </a:r>
            <a:r>
              <a:rPr lang="en-US" sz="1400" dirty="0" err="1"/>
              <a:t>n.d.</a:t>
            </a:r>
            <a:r>
              <a:rPr lang="en-US" sz="1400" dirty="0"/>
              <a:t>). Glossary. Retrieved from </a:t>
            </a:r>
            <a:r>
              <a:rPr lang="en-US" sz="1400" u="sng" dirty="0">
                <a:hlinkClick r:id="rId3"/>
              </a:rPr>
              <a:t>https://</a:t>
            </a:r>
            <a:r>
              <a:rPr lang="en-US" sz="1400" u="sng" dirty="0" smtClean="0">
                <a:hlinkClick r:id="rId3"/>
              </a:rPr>
              <a:t>www2.gov.bc.ca/assets/gov/overdose-awareness/overdose_prevention_glossary.pdf</a:t>
            </a:r>
            <a:r>
              <a:rPr lang="en-US" sz="1400" dirty="0" smtClean="0"/>
              <a:t> </a:t>
            </a:r>
            <a:endParaRPr lang="en-US" sz="1400" i="1" dirty="0">
              <a:solidFill>
                <a:srgbClr val="C00000"/>
              </a:solidFill>
            </a:endParaRPr>
          </a:p>
          <a:p>
            <a:r>
              <a:rPr lang="en-US" sz="1400" dirty="0"/>
              <a:t>Harm Reduction Coalition. (2018). </a:t>
            </a:r>
            <a:r>
              <a:rPr lang="en-US" sz="1400" i="1" dirty="0"/>
              <a:t>Harm Reduction Principles</a:t>
            </a:r>
            <a:r>
              <a:rPr lang="en-US" sz="1400" dirty="0"/>
              <a:t>. Retrieved from </a:t>
            </a:r>
            <a:r>
              <a:rPr lang="en-US" sz="1400" dirty="0">
                <a:hlinkClick r:id="rId4"/>
              </a:rPr>
              <a:t>https://harmreduction.org/about-us/principles-of-harm-reduction/</a:t>
            </a:r>
            <a:r>
              <a:rPr lang="en-US" sz="1400" dirty="0"/>
              <a:t> </a:t>
            </a:r>
          </a:p>
          <a:p>
            <a:r>
              <a:rPr lang="en-US" sz="1400" dirty="0" smtClean="0"/>
              <a:t>Hawk</a:t>
            </a:r>
            <a:r>
              <a:rPr lang="en-US" sz="1400" dirty="0"/>
              <a:t>, M., Coulter, R.W.S., Egan, J.E., Fisk, S., Friedman, M.R., Tula, M., &amp; </a:t>
            </a:r>
            <a:r>
              <a:rPr lang="en-US" sz="1400" dirty="0" err="1"/>
              <a:t>Kinsky</a:t>
            </a:r>
            <a:r>
              <a:rPr lang="en-US" sz="1400" dirty="0"/>
              <a:t>, S. (2017). Harm reduction principles for healthcare settings. </a:t>
            </a:r>
            <a:r>
              <a:rPr lang="en-US" sz="1400" i="1" dirty="0"/>
              <a:t>Harm Reduction Journal</a:t>
            </a:r>
            <a:r>
              <a:rPr lang="en-US" sz="1400" dirty="0"/>
              <a:t>. Retrieved from </a:t>
            </a:r>
            <a:r>
              <a:rPr lang="en-US" sz="1400" dirty="0">
                <a:hlinkClick r:id="rId5"/>
              </a:rPr>
              <a:t>https://doi.org/10.1186/s12954-017-0196-4</a:t>
            </a:r>
            <a:r>
              <a:rPr lang="en-US" sz="1400" dirty="0"/>
              <a:t> </a:t>
            </a:r>
            <a:endParaRPr lang="en-US" sz="1400" dirty="0" smtClean="0"/>
          </a:p>
          <a:p>
            <a:r>
              <a:rPr lang="en-US" sz="1400" dirty="0">
                <a:latin typeface="Arial" panose="020B0604020202020204" pitchFamily="34" charset="0"/>
                <a:cs typeface="Arial" panose="020B0604020202020204" pitchFamily="34" charset="0"/>
              </a:rPr>
              <a:t>Hunt, N. (2003). </a:t>
            </a:r>
            <a:r>
              <a:rPr lang="en-US" sz="1400" i="1" dirty="0">
                <a:latin typeface="Arial" panose="020B0604020202020204" pitchFamily="34" charset="0"/>
                <a:cs typeface="Arial" panose="020B0604020202020204" pitchFamily="34" charset="0"/>
              </a:rPr>
              <a:t>A review of the evidence-base for harm reduction approaches to drug use. </a:t>
            </a:r>
            <a:r>
              <a:rPr lang="en-US" sz="1400" dirty="0">
                <a:latin typeface="Arial" panose="020B0604020202020204" pitchFamily="34" charset="0"/>
                <a:cs typeface="Arial" panose="020B0604020202020204" pitchFamily="34" charset="0"/>
              </a:rPr>
              <a:t>Retrieved from: https://www.hri.global/files/2010/05/31/HIVTop50Documents11.pdf</a:t>
            </a:r>
          </a:p>
          <a:p>
            <a:r>
              <a:rPr lang="en-US" sz="1400" dirty="0">
                <a:latin typeface="Arial" panose="020B0604020202020204" pitchFamily="34" charset="0"/>
                <a:cs typeface="Arial" panose="020B0604020202020204" pitchFamily="34" charset="0"/>
              </a:rPr>
              <a:t>Landry, M., MD, </a:t>
            </a:r>
            <a:r>
              <a:rPr lang="en-US" sz="1400" dirty="0" err="1">
                <a:latin typeface="Arial" panose="020B0604020202020204" pitchFamily="34" charset="0"/>
                <a:cs typeface="Arial" panose="020B0604020202020204" pitchFamily="34" charset="0"/>
              </a:rPr>
              <a:t>Veilleux</a:t>
            </a:r>
            <a:r>
              <a:rPr lang="en-US" sz="1400" dirty="0">
                <a:latin typeface="Arial" panose="020B0604020202020204" pitchFamily="34" charset="0"/>
                <a:cs typeface="Arial" panose="020B0604020202020204" pitchFamily="34" charset="0"/>
              </a:rPr>
              <a:t>, N., MD, </a:t>
            </a:r>
            <a:r>
              <a:rPr lang="en-US" sz="1400" dirty="0" err="1">
                <a:latin typeface="Arial" panose="020B0604020202020204" pitchFamily="34" charset="0"/>
                <a:cs typeface="Arial" panose="020B0604020202020204" pitchFamily="34" charset="0"/>
              </a:rPr>
              <a:t>Arseneault</a:t>
            </a:r>
            <a:r>
              <a:rPr lang="en-US" sz="1400" dirty="0">
                <a:latin typeface="Arial" panose="020B0604020202020204" pitchFamily="34" charset="0"/>
                <a:cs typeface="Arial" panose="020B0604020202020204" pitchFamily="34" charset="0"/>
              </a:rPr>
              <a:t>, J., MD, </a:t>
            </a:r>
            <a:r>
              <a:rPr lang="en-US" sz="1400" dirty="0" err="1">
                <a:latin typeface="Arial" panose="020B0604020202020204" pitchFamily="34" charset="0"/>
                <a:cs typeface="Arial" panose="020B0604020202020204" pitchFamily="34" charset="0"/>
              </a:rPr>
              <a:t>Abboud</a:t>
            </a:r>
            <a:r>
              <a:rPr lang="en-US" sz="1400" dirty="0">
                <a:latin typeface="Arial" panose="020B0604020202020204" pitchFamily="34" charset="0"/>
                <a:cs typeface="Arial" panose="020B0604020202020204" pitchFamily="34" charset="0"/>
              </a:rPr>
              <a:t>, S., MD, </a:t>
            </a:r>
            <a:r>
              <a:rPr lang="en-US" sz="1400" dirty="0" err="1">
                <a:latin typeface="Arial" panose="020B0604020202020204" pitchFamily="34" charset="0"/>
                <a:cs typeface="Arial" panose="020B0604020202020204" pitchFamily="34" charset="0"/>
              </a:rPr>
              <a:t>Barrieau</a:t>
            </a:r>
            <a:r>
              <a:rPr lang="en-US" sz="1400" dirty="0">
                <a:latin typeface="Arial" panose="020B0604020202020204" pitchFamily="34" charset="0"/>
                <a:cs typeface="Arial" panose="020B0604020202020204" pitchFamily="34" charset="0"/>
              </a:rPr>
              <a:t>, A., MD, &amp; </a:t>
            </a:r>
            <a:r>
              <a:rPr lang="en-US" sz="1400" dirty="0" err="1">
                <a:latin typeface="Arial" panose="020B0604020202020204" pitchFamily="34" charset="0"/>
                <a:cs typeface="Arial" panose="020B0604020202020204" pitchFamily="34" charset="0"/>
              </a:rPr>
              <a:t>Bélanger</a:t>
            </a:r>
            <a:r>
              <a:rPr lang="en-US" sz="1400" dirty="0">
                <a:latin typeface="Arial" panose="020B0604020202020204" pitchFamily="34" charset="0"/>
                <a:cs typeface="Arial" panose="020B0604020202020204" pitchFamily="34" charset="0"/>
              </a:rPr>
              <a:t>, M. (2016). Impact of a methadone maintenance program on an aboriginal community: A qualitative study.</a:t>
            </a:r>
            <a:r>
              <a:rPr lang="en-US" sz="1400" i="1" dirty="0">
                <a:latin typeface="Arial" panose="020B0604020202020204" pitchFamily="34" charset="0"/>
                <a:cs typeface="Arial" panose="020B0604020202020204" pitchFamily="34" charset="0"/>
              </a:rPr>
              <a:t> Canadian Medical Association Journal Open, 4</a:t>
            </a:r>
            <a:r>
              <a:rPr lang="en-US" sz="1400" dirty="0">
                <a:latin typeface="Arial" panose="020B0604020202020204" pitchFamily="34" charset="0"/>
                <a:cs typeface="Arial" panose="020B0604020202020204" pitchFamily="34" charset="0"/>
              </a:rPr>
              <a:t>(3), E431-E435. </a:t>
            </a:r>
          </a:p>
          <a:p>
            <a:r>
              <a:rPr lang="en-US" sz="1400" dirty="0" smtClean="0"/>
              <a:t>Pauly </a:t>
            </a:r>
            <a:r>
              <a:rPr lang="en-US" sz="1400" dirty="0"/>
              <a:t>B, McCall J, Browne, AJ, Mollison, A. (2013). University of Victoria Centre for Addictions Research of BC. Bulletin # 11: Creating culturally safe care in hospital settings for people who use(d) illicit drugs. Retrieved from </a:t>
            </a:r>
            <a:r>
              <a:rPr lang="en-US" sz="1400" dirty="0">
                <a:hlinkClick r:id="rId6"/>
              </a:rPr>
              <a:t>https://</a:t>
            </a:r>
            <a:r>
              <a:rPr lang="en-US" sz="1400" dirty="0" smtClean="0">
                <a:hlinkClick r:id="rId6"/>
              </a:rPr>
              <a:t>www.uvic.ca/research/centres/cisur/assets/docs/bulletin11-creating-culturally-safe-care.pdf</a:t>
            </a:r>
            <a:r>
              <a:rPr lang="en-US" sz="1400" dirty="0" smtClean="0"/>
              <a:t>   </a:t>
            </a:r>
            <a:endParaRPr lang="en-US" sz="1400" dirty="0"/>
          </a:p>
          <a:p>
            <a:r>
              <a:rPr lang="en-US" sz="1400" dirty="0" err="1">
                <a:latin typeface="Arial" panose="020B0604020202020204" pitchFamily="34" charset="0"/>
                <a:cs typeface="Arial" panose="020B0604020202020204" pitchFamily="34" charset="0"/>
              </a:rPr>
              <a:t>Wardman</a:t>
            </a:r>
            <a:r>
              <a:rPr lang="en-US" sz="1400" dirty="0">
                <a:latin typeface="Arial" panose="020B0604020202020204" pitchFamily="34" charset="0"/>
                <a:cs typeface="Arial" panose="020B0604020202020204" pitchFamily="34" charset="0"/>
              </a:rPr>
              <a:t>, D., &amp; </a:t>
            </a:r>
            <a:r>
              <a:rPr lang="en-US" sz="1400" dirty="0" err="1">
                <a:latin typeface="Arial" panose="020B0604020202020204" pitchFamily="34" charset="0"/>
                <a:cs typeface="Arial" panose="020B0604020202020204" pitchFamily="34" charset="0"/>
              </a:rPr>
              <a:t>Quantz</a:t>
            </a:r>
            <a:r>
              <a:rPr lang="en-US" sz="1400" dirty="0">
                <a:latin typeface="Arial" panose="020B0604020202020204" pitchFamily="34" charset="0"/>
                <a:cs typeface="Arial" panose="020B0604020202020204" pitchFamily="34" charset="0"/>
              </a:rPr>
              <a:t>, D. (2006). Harm reduction services for British Columbia's first nation population: A qualitative inquiry into opportunities and barriers for injection drug users.</a:t>
            </a:r>
            <a:r>
              <a:rPr lang="en-US" sz="1400" i="1" dirty="0">
                <a:latin typeface="Arial" panose="020B0604020202020204" pitchFamily="34" charset="0"/>
                <a:cs typeface="Arial" panose="020B0604020202020204" pitchFamily="34" charset="0"/>
              </a:rPr>
              <a:t> Harm Reduction Journal, 3</a:t>
            </a:r>
            <a:r>
              <a:rPr lang="en-US" sz="1400" dirty="0">
                <a:latin typeface="Arial" panose="020B0604020202020204" pitchFamily="34" charset="0"/>
                <a:cs typeface="Arial" panose="020B0604020202020204" pitchFamily="34" charset="0"/>
              </a:rPr>
              <a:t>(1), 30-30.</a:t>
            </a:r>
          </a:p>
          <a:p>
            <a:pPr lvl="0"/>
            <a:endParaRPr lang="en-CA" sz="1400" dirty="0"/>
          </a:p>
          <a:p>
            <a:endParaRPr lang="en-CA" sz="1400" dirty="0"/>
          </a:p>
          <a:p>
            <a:endParaRPr lang="en-US" sz="1400" dirty="0" smtClean="0"/>
          </a:p>
          <a:p>
            <a:endParaRPr lang="en-US" sz="1400" dirty="0" smtClean="0"/>
          </a:p>
          <a:p>
            <a:pPr marL="0" indent="0">
              <a:buNone/>
            </a:pPr>
            <a:endParaRPr lang="en-CA" sz="1400" dirty="0"/>
          </a:p>
        </p:txBody>
      </p:sp>
      <p:sp>
        <p:nvSpPr>
          <p:cNvPr id="6" name="Title 5"/>
          <p:cNvSpPr>
            <a:spLocks noGrp="1"/>
          </p:cNvSpPr>
          <p:nvPr>
            <p:ph type="title"/>
          </p:nvPr>
        </p:nvSpPr>
        <p:spPr>
          <a:xfrm>
            <a:off x="503601" y="668363"/>
            <a:ext cx="8064500" cy="1143000"/>
          </a:xfrm>
        </p:spPr>
        <p:txBody>
          <a:bodyPr/>
          <a:lstStyle/>
          <a:p>
            <a:r>
              <a:rPr lang="en-US" sz="4000" b="1" dirty="0" smtClean="0"/>
              <a:t>References</a:t>
            </a:r>
            <a:endParaRPr lang="en-CA" sz="4000" b="1"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40</a:t>
            </a:fld>
            <a:endParaRPr lang="en-CA" dirty="0"/>
          </a:p>
        </p:txBody>
      </p:sp>
    </p:spTree>
    <p:extLst>
      <p:ext uri="{BB962C8B-B14F-4D97-AF65-F5344CB8AC3E}">
        <p14:creationId xmlns:p14="http://schemas.microsoft.com/office/powerpoint/2010/main" val="5981067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3"/>
          </p:nvPr>
        </p:nvSpPr>
        <p:spPr/>
        <p:txBody>
          <a:bodyPr/>
          <a:lstStyle/>
          <a:p>
            <a:pPr>
              <a:defRPr/>
            </a:pPr>
            <a:r>
              <a:rPr lang="en-US" smtClean="0"/>
              <a:t>January-25-19</a:t>
            </a:r>
            <a:endParaRPr lang="en-CA" dirty="0"/>
          </a:p>
        </p:txBody>
      </p:sp>
      <p:sp>
        <p:nvSpPr>
          <p:cNvPr id="5" name="Content Placeholder 4"/>
          <p:cNvSpPr>
            <a:spLocks noGrp="1"/>
          </p:cNvSpPr>
          <p:nvPr>
            <p:ph sz="quarter" idx="26"/>
          </p:nvPr>
        </p:nvSpPr>
        <p:spPr>
          <a:xfrm>
            <a:off x="462560" y="1447800"/>
            <a:ext cx="8147050" cy="4501480"/>
          </a:xfrm>
        </p:spPr>
        <p:txBody>
          <a:bodyPr/>
          <a:lstStyle/>
          <a:p>
            <a:pPr marL="0" indent="0">
              <a:buNone/>
            </a:pPr>
            <a:r>
              <a:rPr lang="en-US" sz="2400" b="1" dirty="0" smtClean="0"/>
              <a:t>Psychoactive </a:t>
            </a:r>
            <a:r>
              <a:rPr lang="en-US" sz="2400" b="1" dirty="0"/>
              <a:t>substance use is a global </a:t>
            </a:r>
            <a:r>
              <a:rPr lang="en-US" sz="2400" b="1" dirty="0" smtClean="0"/>
              <a:t>phenomenon</a:t>
            </a:r>
          </a:p>
          <a:p>
            <a:endParaRPr lang="en-US" sz="2000" b="1" dirty="0"/>
          </a:p>
          <a:p>
            <a:pPr marL="0" indent="0">
              <a:buNone/>
            </a:pPr>
            <a:r>
              <a:rPr lang="en-US" sz="2400" dirty="0" smtClean="0"/>
              <a:t>Use of psychoactive substances is a human cultural practice </a:t>
            </a:r>
            <a:r>
              <a:rPr lang="en-US" sz="2400" dirty="0"/>
              <a:t>that people have engaged in </a:t>
            </a:r>
            <a:r>
              <a:rPr lang="en-US" sz="2400" dirty="0" smtClean="0"/>
              <a:t>historically</a:t>
            </a:r>
          </a:p>
          <a:p>
            <a:pPr marL="0" indent="0">
              <a:buNone/>
            </a:pPr>
            <a:r>
              <a:rPr lang="en-US" sz="2400" dirty="0" smtClean="0"/>
              <a:t>e.g., mushrooms, opium, cannabis, tobacco, pre-	historic plants with psychoactive properties</a:t>
            </a:r>
          </a:p>
          <a:p>
            <a:pPr marL="0" indent="0">
              <a:buNone/>
            </a:pPr>
            <a:endParaRPr lang="en-US" sz="2400" dirty="0"/>
          </a:p>
          <a:p>
            <a:pPr marL="0" indent="0">
              <a:buNone/>
            </a:pPr>
            <a:r>
              <a:rPr lang="en-US" sz="2400" dirty="0">
                <a:solidFill>
                  <a:schemeClr val="accent1"/>
                </a:solidFill>
              </a:rPr>
              <a:t>What benefits do they provide people?</a:t>
            </a:r>
            <a:endParaRPr lang="en-CA" sz="2400" dirty="0">
              <a:solidFill>
                <a:schemeClr val="accent1"/>
              </a:solidFill>
            </a:endParaRPr>
          </a:p>
          <a:p>
            <a:endParaRPr lang="en-CA" dirty="0"/>
          </a:p>
        </p:txBody>
      </p:sp>
      <p:sp>
        <p:nvSpPr>
          <p:cNvPr id="7" name="Slide Number Placeholder 6"/>
          <p:cNvSpPr>
            <a:spLocks noGrp="1"/>
          </p:cNvSpPr>
          <p:nvPr>
            <p:ph type="sldNum" sz="quarter" idx="25"/>
          </p:nvPr>
        </p:nvSpPr>
        <p:spPr/>
        <p:txBody>
          <a:bodyPr/>
          <a:lstStyle/>
          <a:p>
            <a:pPr>
              <a:defRPr/>
            </a:pPr>
            <a:fld id="{8A9277BE-5DF1-4CBC-8139-FE686D0985CD}" type="slidenum">
              <a:rPr lang="en-CA" smtClean="0"/>
              <a:pPr>
                <a:defRPr/>
              </a:pPr>
              <a:t>5</a:t>
            </a:fld>
            <a:endParaRPr lang="en-CA" dirty="0"/>
          </a:p>
        </p:txBody>
      </p:sp>
    </p:spTree>
    <p:extLst>
      <p:ext uri="{BB962C8B-B14F-4D97-AF65-F5344CB8AC3E}">
        <p14:creationId xmlns:p14="http://schemas.microsoft.com/office/powerpoint/2010/main" val="965156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3"/>
          </p:nvPr>
        </p:nvSpPr>
        <p:spPr/>
        <p:txBody>
          <a:bodyPr/>
          <a:lstStyle/>
          <a:p>
            <a:pPr>
              <a:defRPr/>
            </a:pPr>
            <a:r>
              <a:rPr lang="en-US" smtClean="0"/>
              <a:t>January-25-19</a:t>
            </a:r>
            <a:endParaRPr lang="en-CA" dirty="0"/>
          </a:p>
        </p:txBody>
      </p:sp>
      <p:graphicFrame>
        <p:nvGraphicFramePr>
          <p:cNvPr id="2" name="Diagram 1"/>
          <p:cNvGraphicFramePr/>
          <p:nvPr>
            <p:extLst>
              <p:ext uri="{D42A27DB-BD31-4B8C-83A1-F6EECF244321}">
                <p14:modId xmlns:p14="http://schemas.microsoft.com/office/powerpoint/2010/main" val="477337446"/>
              </p:ext>
            </p:extLst>
          </p:nvPr>
        </p:nvGraphicFramePr>
        <p:xfrm>
          <a:off x="685800" y="348372"/>
          <a:ext cx="8001000" cy="61518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25"/>
          </p:nvPr>
        </p:nvSpPr>
        <p:spPr/>
        <p:txBody>
          <a:bodyPr/>
          <a:lstStyle/>
          <a:p>
            <a:pPr>
              <a:defRPr/>
            </a:pPr>
            <a:fld id="{8A9277BE-5DF1-4CBC-8139-FE686D0985CD}" type="slidenum">
              <a:rPr lang="en-CA" smtClean="0"/>
              <a:pPr>
                <a:defRPr/>
              </a:pPr>
              <a:t>6</a:t>
            </a:fld>
            <a:endParaRPr lang="en-CA" dirty="0"/>
          </a:p>
        </p:txBody>
      </p:sp>
    </p:spTree>
    <p:extLst>
      <p:ext uri="{BB962C8B-B14F-4D97-AF65-F5344CB8AC3E}">
        <p14:creationId xmlns:p14="http://schemas.microsoft.com/office/powerpoint/2010/main" val="2219974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3"/>
          </p:nvPr>
        </p:nvSpPr>
        <p:spPr/>
        <p:txBody>
          <a:bodyPr/>
          <a:lstStyle/>
          <a:p>
            <a:pPr>
              <a:defRPr/>
            </a:pPr>
            <a:r>
              <a:rPr lang="en-US" smtClean="0"/>
              <a:t>January-25-19</a:t>
            </a:r>
            <a:endParaRPr lang="en-CA" dirty="0"/>
          </a:p>
        </p:txBody>
      </p:sp>
      <p:pic>
        <p:nvPicPr>
          <p:cNvPr id="5" name="Content Placeholder 4"/>
          <p:cNvPicPr>
            <a:picLocks noGrp="1" noChangeAspect="1"/>
          </p:cNvPicPr>
          <p:nvPr>
            <p:ph type="pic" sz="quarter" idx="14"/>
          </p:nvPr>
        </p:nvPicPr>
        <p:blipFill rotWithShape="1">
          <a:blip r:embed="rId3"/>
          <a:srcRect l="-403" r="-196"/>
          <a:stretch/>
        </p:blipFill>
        <p:spPr>
          <a:xfrm>
            <a:off x="457200" y="762000"/>
            <a:ext cx="8229600" cy="5407024"/>
          </a:xfrm>
          <a:prstGeom prst="rect">
            <a:avLst/>
          </a:prstGeom>
        </p:spPr>
      </p:pic>
      <p:sp>
        <p:nvSpPr>
          <p:cNvPr id="12" name="TextBox 11"/>
          <p:cNvSpPr txBox="1"/>
          <p:nvPr/>
        </p:nvSpPr>
        <p:spPr>
          <a:xfrm>
            <a:off x="481940" y="6025157"/>
            <a:ext cx="5162969" cy="307777"/>
          </a:xfrm>
          <a:prstGeom prst="rect">
            <a:avLst/>
          </a:prstGeom>
          <a:noFill/>
        </p:spPr>
        <p:txBody>
          <a:bodyPr wrap="square" rtlCol="0">
            <a:spAutoFit/>
          </a:bodyPr>
          <a:lstStyle/>
          <a:p>
            <a:endParaRPr lang="en-US" sz="600" dirty="0"/>
          </a:p>
          <a:p>
            <a:r>
              <a:rPr lang="en-US" sz="600" dirty="0"/>
              <a:t> </a:t>
            </a:r>
            <a:r>
              <a:rPr lang="en-US" sz="800" dirty="0">
                <a:solidFill>
                  <a:srgbClr val="5C6670"/>
                </a:solidFill>
                <a:latin typeface="Arial" panose="020B0604020202020204" pitchFamily="34" charset="0"/>
                <a:hlinkClick r:id="rId4"/>
              </a:rPr>
              <a:t>https://</a:t>
            </a:r>
            <a:r>
              <a:rPr lang="en-US" sz="800" dirty="0" smtClean="0">
                <a:solidFill>
                  <a:srgbClr val="5C6670"/>
                </a:solidFill>
                <a:latin typeface="Arial" panose="020B0604020202020204" pitchFamily="34" charset="0"/>
                <a:hlinkClick r:id="rId4"/>
              </a:rPr>
              <a:t>www.health.gov.bc.ca/library/publications/year/2004/framework_for_substance_use_and_addiction.pdf</a:t>
            </a:r>
            <a:r>
              <a:rPr lang="en-US" sz="800" dirty="0" smtClean="0">
                <a:solidFill>
                  <a:srgbClr val="5C6670"/>
                </a:solidFill>
                <a:latin typeface="Arial" panose="020B0604020202020204" pitchFamily="34" charset="0"/>
              </a:rPr>
              <a:t>  </a:t>
            </a:r>
            <a:endParaRPr lang="en-US" sz="800" dirty="0">
              <a:solidFill>
                <a:srgbClr val="5C6670"/>
              </a:solidFill>
              <a:latin typeface="Arial" panose="020B0604020202020204" pitchFamily="34" charset="0"/>
            </a:endParaRPr>
          </a:p>
        </p:txBody>
      </p:sp>
      <p:sp>
        <p:nvSpPr>
          <p:cNvPr id="8" name="Slide Number Placeholder 7"/>
          <p:cNvSpPr>
            <a:spLocks noGrp="1"/>
          </p:cNvSpPr>
          <p:nvPr>
            <p:ph type="sldNum" sz="quarter" idx="27"/>
          </p:nvPr>
        </p:nvSpPr>
        <p:spPr/>
        <p:txBody>
          <a:bodyPr/>
          <a:lstStyle/>
          <a:p>
            <a:pPr>
              <a:defRPr/>
            </a:pPr>
            <a:fld id="{8A9277BE-5DF1-4CBC-8139-FE686D0985CD}" type="slidenum">
              <a:rPr lang="en-CA" smtClean="0"/>
              <a:pPr>
                <a:defRPr/>
              </a:pPr>
              <a:t>7</a:t>
            </a:fld>
            <a:endParaRPr lang="en-CA" dirty="0"/>
          </a:p>
        </p:txBody>
      </p:sp>
    </p:spTree>
    <p:extLst>
      <p:ext uri="{BB962C8B-B14F-4D97-AF65-F5344CB8AC3E}">
        <p14:creationId xmlns:p14="http://schemas.microsoft.com/office/powerpoint/2010/main" val="37685570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22"/>
          </p:nvPr>
        </p:nvSpPr>
        <p:spPr/>
        <p:txBody>
          <a:bodyPr>
            <a:noAutofit/>
          </a:bodyPr>
          <a:lstStyle/>
          <a:p>
            <a:r>
              <a:rPr lang="en-US" dirty="0" smtClean="0"/>
              <a:t>Potential risks of harms around substance use</a:t>
            </a:r>
            <a:endParaRPr lang="en-US" dirty="0"/>
          </a:p>
        </p:txBody>
      </p:sp>
      <p:sp>
        <p:nvSpPr>
          <p:cNvPr id="2" name="Date Placeholder 1"/>
          <p:cNvSpPr>
            <a:spLocks noGrp="1"/>
          </p:cNvSpPr>
          <p:nvPr>
            <p:ph type="dt" sz="half" idx="23"/>
          </p:nvPr>
        </p:nvSpPr>
        <p:spPr/>
        <p:txBody>
          <a:bodyPr/>
          <a:lstStyle/>
          <a:p>
            <a:pPr>
              <a:defRPr/>
            </a:pPr>
            <a:r>
              <a:rPr lang="en-US" smtClean="0"/>
              <a:t>January-25-19</a:t>
            </a:r>
            <a:endParaRPr lang="en-CA" dirty="0"/>
          </a:p>
        </p:txBody>
      </p:sp>
      <p:graphicFrame>
        <p:nvGraphicFramePr>
          <p:cNvPr id="7" name="Diagram 6"/>
          <p:cNvGraphicFramePr/>
          <p:nvPr>
            <p:extLst>
              <p:ext uri="{D42A27DB-BD31-4B8C-83A1-F6EECF244321}">
                <p14:modId xmlns:p14="http://schemas.microsoft.com/office/powerpoint/2010/main" val="4115628985"/>
              </p:ext>
            </p:extLst>
          </p:nvPr>
        </p:nvGraphicFramePr>
        <p:xfrm>
          <a:off x="457200" y="1215682"/>
          <a:ext cx="4876799" cy="44509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5410200" y="1409595"/>
            <a:ext cx="3276600" cy="4031873"/>
          </a:xfrm>
          <a:prstGeom prst="rect">
            <a:avLst/>
          </a:prstGeom>
          <a:noFill/>
        </p:spPr>
        <p:txBody>
          <a:bodyPr wrap="square" rtlCol="0">
            <a:spAutoFit/>
          </a:bodyPr>
          <a:lstStyle/>
          <a:p>
            <a:r>
              <a:rPr lang="en-US" sz="2200" b="1" dirty="0" smtClean="0">
                <a:latin typeface="Arial" panose="020B0604020202020204" pitchFamily="34" charset="0"/>
              </a:rPr>
              <a:t>Indigenous factors</a:t>
            </a:r>
          </a:p>
          <a:p>
            <a:endParaRPr lang="en-US" b="1" dirty="0" smtClean="0">
              <a:latin typeface="Arial" panose="020B0604020202020204" pitchFamily="34" charset="0"/>
            </a:endParaRPr>
          </a:p>
          <a:p>
            <a:pPr marL="285750" indent="-285750">
              <a:buFont typeface="Arial" panose="020B0604020202020204" pitchFamily="34" charset="0"/>
              <a:buChar char="•"/>
            </a:pPr>
            <a:r>
              <a:rPr lang="en-US" dirty="0" smtClean="0">
                <a:latin typeface="Arial" panose="020B0604020202020204" pitchFamily="34" charset="0"/>
              </a:rPr>
              <a:t>Increased rates of HIV and Hepatitis C infection</a:t>
            </a:r>
          </a:p>
          <a:p>
            <a:pPr marL="285750" indent="-285750">
              <a:buFont typeface="Arial" panose="020B0604020202020204" pitchFamily="34" charset="0"/>
              <a:buChar char="•"/>
            </a:pPr>
            <a:endParaRPr lang="en-US" dirty="0">
              <a:latin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rPr>
              <a:t>Communities are at different levels of readiness to deal with these </a:t>
            </a:r>
            <a:r>
              <a:rPr lang="en-US" dirty="0" smtClean="0">
                <a:latin typeface="Arial" panose="020B0604020202020204" pitchFamily="34" charset="0"/>
              </a:rPr>
              <a:t>risks</a:t>
            </a:r>
          </a:p>
          <a:p>
            <a:pPr marL="285750" indent="-285750">
              <a:buFont typeface="Arial" panose="020B0604020202020204" pitchFamily="34" charset="0"/>
              <a:buChar char="•"/>
            </a:pPr>
            <a:endParaRPr lang="en-US" dirty="0">
              <a:latin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rPr>
              <a:t>Abstinence-based model and approach leaves little support for </a:t>
            </a:r>
            <a:r>
              <a:rPr lang="en-US" dirty="0" smtClean="0">
                <a:latin typeface="Arial" panose="020B0604020202020204" pitchFamily="34" charset="0"/>
              </a:rPr>
              <a:t>implementation harm </a:t>
            </a:r>
            <a:r>
              <a:rPr lang="en-US" dirty="0">
                <a:latin typeface="Arial" panose="020B0604020202020204" pitchFamily="34" charset="0"/>
              </a:rPr>
              <a:t>reduction </a:t>
            </a:r>
            <a:r>
              <a:rPr lang="en-US" dirty="0" smtClean="0">
                <a:latin typeface="Arial" panose="020B0604020202020204" pitchFamily="34" charset="0"/>
              </a:rPr>
              <a:t>strategies</a:t>
            </a:r>
            <a:endParaRPr lang="en-US" dirty="0">
              <a:latin typeface="Arial" panose="020B0604020202020204" pitchFamily="34" charset="0"/>
            </a:endParaRPr>
          </a:p>
          <a:p>
            <a:pPr marL="285750" indent="-285750">
              <a:buFont typeface="Arial" panose="020B0604020202020204" pitchFamily="34" charset="0"/>
              <a:buChar char="•"/>
            </a:pPr>
            <a:endParaRPr lang="en-US" dirty="0" smtClean="0">
              <a:latin typeface="Arial" panose="020B0604020202020204" pitchFamily="34" charset="0"/>
            </a:endParaRPr>
          </a:p>
        </p:txBody>
      </p:sp>
      <p:sp>
        <p:nvSpPr>
          <p:cNvPr id="9" name="Slide Number Placeholder 8"/>
          <p:cNvSpPr>
            <a:spLocks noGrp="1"/>
          </p:cNvSpPr>
          <p:nvPr>
            <p:ph type="sldNum" sz="quarter" idx="25"/>
          </p:nvPr>
        </p:nvSpPr>
        <p:spPr/>
        <p:txBody>
          <a:bodyPr/>
          <a:lstStyle/>
          <a:p>
            <a:pPr>
              <a:defRPr/>
            </a:pPr>
            <a:fld id="{8A9277BE-5DF1-4CBC-8139-FE686D0985CD}" type="slidenum">
              <a:rPr lang="en-CA" smtClean="0"/>
              <a:pPr>
                <a:defRPr/>
              </a:pPr>
              <a:t>8</a:t>
            </a:fld>
            <a:endParaRPr lang="en-CA"/>
          </a:p>
        </p:txBody>
      </p:sp>
    </p:spTree>
    <p:extLst>
      <p:ext uri="{BB962C8B-B14F-4D97-AF65-F5344CB8AC3E}">
        <p14:creationId xmlns:p14="http://schemas.microsoft.com/office/powerpoint/2010/main" val="21268998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3"/>
          </p:nvPr>
        </p:nvSpPr>
        <p:spPr/>
        <p:txBody>
          <a:bodyPr/>
          <a:lstStyle/>
          <a:p>
            <a:pPr>
              <a:defRPr/>
            </a:pPr>
            <a:r>
              <a:rPr lang="en-US" smtClean="0"/>
              <a:t>January-25-19</a:t>
            </a:r>
            <a:endParaRPr lang="en-CA" dirty="0"/>
          </a:p>
        </p:txBody>
      </p:sp>
      <p:sp>
        <p:nvSpPr>
          <p:cNvPr id="5" name="Content Placeholder 4"/>
          <p:cNvSpPr>
            <a:spLocks noGrp="1"/>
          </p:cNvSpPr>
          <p:nvPr>
            <p:ph sz="quarter" idx="26"/>
          </p:nvPr>
        </p:nvSpPr>
        <p:spPr>
          <a:xfrm>
            <a:off x="539750" y="1828800"/>
            <a:ext cx="8064500" cy="4120480"/>
          </a:xfrm>
        </p:spPr>
        <p:txBody>
          <a:bodyPr/>
          <a:lstStyle/>
          <a:p>
            <a:pPr marL="0" indent="0">
              <a:buNone/>
            </a:pPr>
            <a:r>
              <a:rPr lang="en-US" sz="2200" dirty="0" smtClean="0"/>
              <a:t>A continuum </a:t>
            </a:r>
            <a:r>
              <a:rPr lang="en-US" sz="2200" dirty="0"/>
              <a:t>of services geared towards a specific target </a:t>
            </a:r>
            <a:r>
              <a:rPr lang="en-US" sz="2200" dirty="0" smtClean="0"/>
              <a:t>group where </a:t>
            </a:r>
            <a:r>
              <a:rPr lang="en-US" sz="2200" dirty="0"/>
              <a:t>one hasn’t existed </a:t>
            </a:r>
            <a:r>
              <a:rPr lang="en-US" sz="2200" dirty="0" smtClean="0"/>
              <a:t>before</a:t>
            </a:r>
          </a:p>
          <a:p>
            <a:pPr marL="0" indent="0">
              <a:buNone/>
            </a:pPr>
            <a:endParaRPr lang="en-US" sz="2200" dirty="0" smtClean="0"/>
          </a:p>
          <a:p>
            <a:pPr marL="0" indent="0">
              <a:buNone/>
            </a:pPr>
            <a:r>
              <a:rPr lang="en-US" sz="2200" dirty="0"/>
              <a:t>A range of policies, programs, and practices that aim to promote safety and reduce adverse </a:t>
            </a:r>
            <a:r>
              <a:rPr lang="en-US" sz="2200" dirty="0" smtClean="0"/>
              <a:t>consequences </a:t>
            </a:r>
            <a:r>
              <a:rPr lang="en-US" sz="2200" dirty="0"/>
              <a:t>associated with an activity or behaviour through </a:t>
            </a:r>
            <a:r>
              <a:rPr lang="en-US" sz="2200" dirty="0" smtClean="0"/>
              <a:t>education, prevention, </a:t>
            </a:r>
            <a:r>
              <a:rPr lang="en-US" sz="2200" dirty="0"/>
              <a:t>resources, and support for individuals, </a:t>
            </a:r>
            <a:r>
              <a:rPr lang="en-CA" sz="2200" dirty="0" smtClean="0"/>
              <a:t>families</a:t>
            </a:r>
            <a:r>
              <a:rPr lang="en-CA" sz="2200" dirty="0"/>
              <a:t>, </a:t>
            </a:r>
            <a:r>
              <a:rPr lang="en-CA" sz="2200" dirty="0" smtClean="0"/>
              <a:t>communities or society </a:t>
            </a:r>
            <a:endParaRPr lang="en-CA" sz="2200" dirty="0"/>
          </a:p>
          <a:p>
            <a:pPr marL="0" indent="0">
              <a:buNone/>
            </a:pPr>
            <a:endParaRPr lang="en-US" sz="2200" dirty="0"/>
          </a:p>
          <a:p>
            <a:pPr marL="0" lvl="0" indent="0">
              <a:buNone/>
            </a:pPr>
            <a:r>
              <a:rPr lang="en-US" sz="2200" dirty="0"/>
              <a:t>Evidence based, cost-effective, compassionate, and ethical</a:t>
            </a:r>
          </a:p>
          <a:p>
            <a:pPr marL="0" indent="0">
              <a:buNone/>
            </a:pPr>
            <a:endParaRPr lang="en-US" sz="2000" dirty="0"/>
          </a:p>
          <a:p>
            <a:endParaRPr lang="en-US" sz="2000" dirty="0"/>
          </a:p>
          <a:p>
            <a:endParaRPr lang="en-US" sz="2000" dirty="0"/>
          </a:p>
          <a:p>
            <a:endParaRPr lang="en-CA" dirty="0"/>
          </a:p>
        </p:txBody>
      </p:sp>
      <p:sp>
        <p:nvSpPr>
          <p:cNvPr id="6" name="Title 5"/>
          <p:cNvSpPr>
            <a:spLocks noGrp="1"/>
          </p:cNvSpPr>
          <p:nvPr>
            <p:ph type="title"/>
          </p:nvPr>
        </p:nvSpPr>
        <p:spPr>
          <a:xfrm>
            <a:off x="539750" y="685800"/>
            <a:ext cx="8064500" cy="1303040"/>
          </a:xfrm>
        </p:spPr>
        <p:txBody>
          <a:bodyPr/>
          <a:lstStyle/>
          <a:p>
            <a:r>
              <a:rPr lang="en-US" sz="4800" b="1" dirty="0" smtClean="0"/>
              <a:t>Harm Reduction</a:t>
            </a:r>
            <a:endParaRPr lang="en-CA" sz="4800" b="1" dirty="0"/>
          </a:p>
        </p:txBody>
      </p:sp>
      <p:sp>
        <p:nvSpPr>
          <p:cNvPr id="10" name="Slide Number Placeholder 9"/>
          <p:cNvSpPr>
            <a:spLocks noGrp="1"/>
          </p:cNvSpPr>
          <p:nvPr>
            <p:ph type="sldNum" sz="quarter" idx="25"/>
          </p:nvPr>
        </p:nvSpPr>
        <p:spPr/>
        <p:txBody>
          <a:bodyPr/>
          <a:lstStyle/>
          <a:p>
            <a:pPr>
              <a:defRPr/>
            </a:pPr>
            <a:fld id="{8A9277BE-5DF1-4CBC-8139-FE686D0985CD}" type="slidenum">
              <a:rPr lang="en-CA" smtClean="0"/>
              <a:pPr>
                <a:defRPr/>
              </a:pPr>
              <a:t>9</a:t>
            </a:fld>
            <a:endParaRPr lang="en-CA" dirty="0"/>
          </a:p>
        </p:txBody>
      </p:sp>
    </p:spTree>
    <p:extLst>
      <p:ext uri="{BB962C8B-B14F-4D97-AF65-F5344CB8AC3E}">
        <p14:creationId xmlns:p14="http://schemas.microsoft.com/office/powerpoint/2010/main" val="3576110751"/>
      </p:ext>
    </p:extLst>
  </p:cSld>
  <p:clrMapOvr>
    <a:masterClrMapping/>
  </p:clrMapOvr>
</p:sld>
</file>

<file path=ppt/theme/theme1.xml><?xml version="1.0" encoding="utf-8"?>
<a:theme xmlns:a="http://schemas.openxmlformats.org/drawingml/2006/main" name="Office Theme">
  <a:themeElements>
    <a:clrScheme name="AHS_Secondary palette 1">
      <a:dk1>
        <a:srgbClr val="005E85"/>
      </a:dk1>
      <a:lt1>
        <a:sysClr val="window" lastClr="FFFFFF"/>
      </a:lt1>
      <a:dk2>
        <a:srgbClr val="005E85"/>
      </a:dk2>
      <a:lt2>
        <a:srgbClr val="FFFFFF"/>
      </a:lt2>
      <a:accent1>
        <a:srgbClr val="00ADBB"/>
      </a:accent1>
      <a:accent2>
        <a:srgbClr val="E28432"/>
      </a:accent2>
      <a:accent3>
        <a:srgbClr val="008996"/>
      </a:accent3>
      <a:accent4>
        <a:srgbClr val="005E85"/>
      </a:accent4>
      <a:accent5>
        <a:srgbClr val="A4D55D"/>
      </a:accent5>
      <a:accent6>
        <a:srgbClr val="B8BE34"/>
      </a:accent6>
      <a:hlink>
        <a:srgbClr val="0563C1"/>
      </a:hlink>
      <a:folHlink>
        <a:srgbClr val="954F72"/>
      </a:folHlink>
    </a:clrScheme>
    <a:fontScheme name="AHS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mm-vis-tmpl-ppt-template-01 [Read-Only]" id="{73BD7A32-31F3-4398-83BB-5E3EB5F0EE0E}" vid="{F4016A82-42BF-4B76-9EE1-A23244BB70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AHS Template 2</Template>
  <TotalTime>1813</TotalTime>
  <Words>7408</Words>
  <Application>Microsoft Office PowerPoint</Application>
  <PresentationFormat>On-screen Show (4:3)</PresentationFormat>
  <Paragraphs>713</Paragraphs>
  <Slides>40</Slides>
  <Notes>38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ＭＳ Ｐゴシック</vt:lpstr>
      <vt:lpstr>Adobe Devanagari</vt:lpstr>
      <vt:lpstr>Arial</vt:lpstr>
      <vt:lpstr>Calibri</vt:lpstr>
      <vt:lpstr>Cambria Math</vt:lpstr>
      <vt:lpstr>Courier New</vt:lpstr>
      <vt:lpstr>Garamond</vt:lpstr>
      <vt:lpstr>Helvetica Neue</vt:lpstr>
      <vt:lpstr>Wingdings</vt:lpstr>
      <vt:lpstr>Office Theme</vt:lpstr>
      <vt:lpstr>PowerPoint Presentation</vt:lpstr>
      <vt:lpstr>Overview</vt:lpstr>
      <vt:lpstr>PowerPoint Presentation</vt:lpstr>
      <vt:lpstr>Psychoactive substances</vt:lpstr>
      <vt:lpstr>PowerPoint Presentation</vt:lpstr>
      <vt:lpstr>PowerPoint Presentation</vt:lpstr>
      <vt:lpstr>PowerPoint Presentation</vt:lpstr>
      <vt:lpstr>PowerPoint Presentation</vt:lpstr>
      <vt:lpstr>Harm Reduction</vt:lpstr>
      <vt:lpstr>PowerPoint Presentation</vt:lpstr>
      <vt:lpstr>PowerPoint Presentation</vt:lpstr>
      <vt:lpstr>Guiding Principles </vt:lpstr>
      <vt:lpstr>PowerPoint Presentation</vt:lpstr>
      <vt:lpstr>PowerPoint Presentation</vt:lpstr>
      <vt:lpstr>Harm Reduction Programs</vt:lpstr>
      <vt:lpstr>Harm Reduction Programs</vt:lpstr>
      <vt:lpstr>Harm Reduction Challenges</vt:lpstr>
      <vt:lpstr>PowerPoint Presentation</vt:lpstr>
      <vt:lpstr>Harm Reduction Practice</vt:lpstr>
      <vt:lpstr>Trauma and Violence Informed Care</vt:lpstr>
      <vt:lpstr>Cultural Safety</vt:lpstr>
      <vt:lpstr>Stigma</vt:lpstr>
      <vt:lpstr>We can reduce stigma by…</vt:lpstr>
      <vt:lpstr>Language Matters</vt:lpstr>
      <vt:lpstr>“The opposite of addiction isn’t sobriety. It’s connection.” - Johann Hari</vt:lpstr>
      <vt:lpstr>Fostering Connection</vt:lpstr>
      <vt:lpstr>PowerPoint Presentation</vt:lpstr>
      <vt:lpstr>PowerPoint Presentation</vt:lpstr>
      <vt:lpstr>Friendship Centres</vt:lpstr>
      <vt:lpstr>PowerPoint Presentation</vt:lpstr>
      <vt:lpstr>PowerPoint Presentation</vt:lpstr>
      <vt:lpstr>PowerPoint Presentation</vt:lpstr>
      <vt:lpstr>PowerPoint Presentation</vt:lpstr>
      <vt:lpstr>PowerPoint Presentation</vt:lpstr>
      <vt:lpstr>Safer Substance Use</vt:lpstr>
      <vt:lpstr>PowerPoint Presentation</vt:lpstr>
      <vt:lpstr>PowerPoint Presentation</vt:lpstr>
      <vt:lpstr>Resources</vt:lpstr>
      <vt:lpstr>References</vt:lpstr>
      <vt:lpstr>References</vt:lpstr>
    </vt:vector>
  </TitlesOfParts>
  <Company>Alberta Health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 Gill</dc:creator>
  <cp:keywords>template, powerpoint, presentation</cp:keywords>
  <cp:lastModifiedBy>Brittani Norstrom</cp:lastModifiedBy>
  <cp:revision>196</cp:revision>
  <dcterms:created xsi:type="dcterms:W3CDTF">2019-01-14T22:26:02Z</dcterms:created>
  <dcterms:modified xsi:type="dcterms:W3CDTF">2019-01-29T17:57:00Z</dcterms:modified>
  <cp:category>template</cp:category>
</cp:coreProperties>
</file>